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92" r:id="rId5"/>
    <p:sldId id="293" r:id="rId6"/>
    <p:sldId id="291" r:id="rId7"/>
    <p:sldId id="294" r:id="rId8"/>
    <p:sldId id="295" r:id="rId9"/>
    <p:sldId id="296" r:id="rId10"/>
    <p:sldId id="297" r:id="rId11"/>
    <p:sldId id="298" r:id="rId12"/>
    <p:sldId id="290" r:id="rId13"/>
    <p:sldId id="264" r:id="rId14"/>
    <p:sldId id="280" r:id="rId15"/>
    <p:sldId id="281" r:id="rId16"/>
    <p:sldId id="282" r:id="rId17"/>
    <p:sldId id="265" r:id="rId18"/>
    <p:sldId id="266" r:id="rId19"/>
    <p:sldId id="283" r:id="rId20"/>
    <p:sldId id="284" r:id="rId21"/>
    <p:sldId id="267" r:id="rId22"/>
    <p:sldId id="268" r:id="rId23"/>
    <p:sldId id="269" r:id="rId24"/>
    <p:sldId id="270" r:id="rId25"/>
    <p:sldId id="271" r:id="rId26"/>
    <p:sldId id="285" r:id="rId27"/>
    <p:sldId id="286" r:id="rId28"/>
    <p:sldId id="287" r:id="rId29"/>
    <p:sldId id="272" r:id="rId30"/>
    <p:sldId id="274" r:id="rId31"/>
    <p:sldId id="275" r:id="rId32"/>
    <p:sldId id="276" r:id="rId33"/>
    <p:sldId id="288" r:id="rId34"/>
    <p:sldId id="277" r:id="rId35"/>
    <p:sldId id="289" r:id="rId36"/>
    <p:sldId id="278" r:id="rId37"/>
    <p:sldId id="258" r:id="rId38"/>
    <p:sldId id="259" r:id="rId39"/>
    <p:sldId id="260" r:id="rId40"/>
    <p:sldId id="261" r:id="rId41"/>
    <p:sldId id="262" r:id="rId42"/>
    <p:sldId id="299" r:id="rId4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2" d="100"/>
          <a:sy n="72" d="100"/>
        </p:scale>
        <p:origin x="-1104"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EA7408B0-3DD1-4204-A938-DA6D12FEE62F}" type="datetimeFigureOut">
              <a:rPr lang="es-ES" smtClean="0"/>
              <a:pPr/>
              <a:t>2013-06-04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5F9465C-2FCD-4364-BFD6-E8FDE28577AB}"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A7408B0-3DD1-4204-A938-DA6D12FEE62F}" type="datetimeFigureOut">
              <a:rPr lang="es-ES" smtClean="0"/>
              <a:pPr/>
              <a:t>2013-06-04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5F9465C-2FCD-4364-BFD6-E8FDE28577AB}"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A7408B0-3DD1-4204-A938-DA6D12FEE62F}" type="datetimeFigureOut">
              <a:rPr lang="es-ES" smtClean="0"/>
              <a:pPr/>
              <a:t>2013-06-04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5F9465C-2FCD-4364-BFD6-E8FDE28577AB}"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A7408B0-3DD1-4204-A938-DA6D12FEE62F}" type="datetimeFigureOut">
              <a:rPr lang="es-ES" smtClean="0"/>
              <a:pPr/>
              <a:t>2013-06-04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5F9465C-2FCD-4364-BFD6-E8FDE28577AB}"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EA7408B0-3DD1-4204-A938-DA6D12FEE62F}" type="datetimeFigureOut">
              <a:rPr lang="es-ES" smtClean="0"/>
              <a:pPr/>
              <a:t>2013-06-04</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5F9465C-2FCD-4364-BFD6-E8FDE28577AB}"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EA7408B0-3DD1-4204-A938-DA6D12FEE62F}" type="datetimeFigureOut">
              <a:rPr lang="es-ES" smtClean="0"/>
              <a:pPr/>
              <a:t>2013-06-04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95F9465C-2FCD-4364-BFD6-E8FDE28577AB}"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EA7408B0-3DD1-4204-A938-DA6D12FEE62F}" type="datetimeFigureOut">
              <a:rPr lang="es-ES" smtClean="0"/>
              <a:pPr/>
              <a:t>2013-06-04</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95F9465C-2FCD-4364-BFD6-E8FDE28577AB}"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EA7408B0-3DD1-4204-A938-DA6D12FEE62F}" type="datetimeFigureOut">
              <a:rPr lang="es-ES" smtClean="0"/>
              <a:pPr/>
              <a:t>2013-06-04</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95F9465C-2FCD-4364-BFD6-E8FDE28577AB}"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EA7408B0-3DD1-4204-A938-DA6D12FEE62F}" type="datetimeFigureOut">
              <a:rPr lang="es-ES" smtClean="0"/>
              <a:pPr/>
              <a:t>2013-06-04</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95F9465C-2FCD-4364-BFD6-E8FDE28577AB}"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A7408B0-3DD1-4204-A938-DA6D12FEE62F}" type="datetimeFigureOut">
              <a:rPr lang="es-ES" smtClean="0"/>
              <a:pPr/>
              <a:t>2013-06-04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95F9465C-2FCD-4364-BFD6-E8FDE28577AB}"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A7408B0-3DD1-4204-A938-DA6D12FEE62F}" type="datetimeFigureOut">
              <a:rPr lang="es-ES" smtClean="0"/>
              <a:pPr/>
              <a:t>2013-06-04</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95F9465C-2FCD-4364-BFD6-E8FDE28577AB}"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408B0-3DD1-4204-A938-DA6D12FEE62F}" type="datetimeFigureOut">
              <a:rPr lang="es-ES" smtClean="0"/>
              <a:pPr/>
              <a:t>2013-06-04</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F9465C-2FCD-4364-BFD6-E8FDE28577AB}"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Autofit/>
          </a:bodyPr>
          <a:lstStyle/>
          <a:p>
            <a:r>
              <a:rPr lang="es-ES" sz="2500" b="1" dirty="0" smtClean="0"/>
              <a:t>IMPLEMENTACIÓN DE UN MAPA DE CONOCIMIENTO SOBRE PLATAFORMA WEB USANDO ONTOLOGÍAS PARA GESTIÓN DE CONOCIMIENTO ORGANIZACIONAL</a:t>
            </a:r>
            <a:endParaRPr lang="es-ES" sz="2500" b="1" dirty="0"/>
          </a:p>
        </p:txBody>
      </p:sp>
      <p:sp>
        <p:nvSpPr>
          <p:cNvPr id="3" name="2 Subtítulo"/>
          <p:cNvSpPr>
            <a:spLocks noGrp="1"/>
          </p:cNvSpPr>
          <p:nvPr>
            <p:ph type="subTitle" idx="1"/>
          </p:nvPr>
        </p:nvSpPr>
        <p:spPr/>
        <p:txBody>
          <a:bodyPr/>
          <a:lstStyle/>
          <a:p>
            <a:r>
              <a:rPr lang="es-ES" dirty="0" smtClean="0"/>
              <a:t>DANIEL BENÍTEZ</a:t>
            </a:r>
            <a:endParaRPr lang="es-E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z="4000" dirty="0" smtClean="0"/>
              <a:t>ENTORNO Y STACK DE COMPONENTES (XAMPP)</a:t>
            </a:r>
            <a:endParaRPr lang="es-ES" sz="4000" b="1" dirty="0"/>
          </a:p>
        </p:txBody>
      </p:sp>
      <p:pic>
        <p:nvPicPr>
          <p:cNvPr id="8" name="7 Imagen" descr="xampp.jpg"/>
          <p:cNvPicPr>
            <a:picLocks noChangeAspect="1"/>
          </p:cNvPicPr>
          <p:nvPr/>
        </p:nvPicPr>
        <p:blipFill>
          <a:blip r:embed="rId2" cstate="print"/>
          <a:stretch>
            <a:fillRect/>
          </a:stretch>
        </p:blipFill>
        <p:spPr>
          <a:xfrm>
            <a:off x="2051720" y="1700808"/>
            <a:ext cx="5148064" cy="38610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DESARROLLO DEL PROYECTO</a:t>
            </a:r>
            <a:endParaRPr lang="es-ES" dirty="0"/>
          </a:p>
        </p:txBody>
      </p:sp>
      <p:sp>
        <p:nvSpPr>
          <p:cNvPr id="3" name="2 Marcador de contenido"/>
          <p:cNvSpPr>
            <a:spLocks noGrp="1"/>
          </p:cNvSpPr>
          <p:nvPr>
            <p:ph idx="1"/>
          </p:nvPr>
        </p:nvSpPr>
        <p:spPr>
          <a:xfrm>
            <a:off x="457200" y="1600201"/>
            <a:ext cx="2962672" cy="3052936"/>
          </a:xfrm>
        </p:spPr>
        <p:txBody>
          <a:bodyPr/>
          <a:lstStyle/>
          <a:p>
            <a:r>
              <a:rPr lang="es-ES" dirty="0" smtClean="0"/>
              <a:t>INICIO</a:t>
            </a:r>
          </a:p>
          <a:p>
            <a:r>
              <a:rPr lang="es-ES" dirty="0" smtClean="0"/>
              <a:t>PLANEACIÓN</a:t>
            </a:r>
          </a:p>
          <a:p>
            <a:r>
              <a:rPr lang="es-ES" dirty="0" smtClean="0"/>
              <a:t>EJECUCIÓN</a:t>
            </a:r>
          </a:p>
          <a:p>
            <a:r>
              <a:rPr lang="es-ES" dirty="0" smtClean="0"/>
              <a:t>CONTROL</a:t>
            </a:r>
          </a:p>
          <a:p>
            <a:r>
              <a:rPr lang="es-ES" dirty="0" smtClean="0"/>
              <a:t>CIERRE</a:t>
            </a:r>
            <a:endParaRPr lang="es-ES" dirty="0"/>
          </a:p>
        </p:txBody>
      </p:sp>
      <p:pic>
        <p:nvPicPr>
          <p:cNvPr id="4" name="3 Imagen" descr="flujoproyecto.png"/>
          <p:cNvPicPr>
            <a:picLocks noChangeAspect="1"/>
          </p:cNvPicPr>
          <p:nvPr/>
        </p:nvPicPr>
        <p:blipFill>
          <a:blip r:embed="rId2" cstate="print"/>
          <a:stretch>
            <a:fillRect/>
          </a:stretch>
        </p:blipFill>
        <p:spPr>
          <a:xfrm>
            <a:off x="3059832" y="2996952"/>
            <a:ext cx="5940152" cy="28143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INICIO</a:t>
            </a:r>
            <a:endParaRPr lang="es-ES" b="1" dirty="0"/>
          </a:p>
        </p:txBody>
      </p:sp>
      <p:sp>
        <p:nvSpPr>
          <p:cNvPr id="3" name="2 Marcador de contenido"/>
          <p:cNvSpPr>
            <a:spLocks noGrp="1"/>
          </p:cNvSpPr>
          <p:nvPr>
            <p:ph idx="1"/>
          </p:nvPr>
        </p:nvSpPr>
        <p:spPr>
          <a:xfrm>
            <a:off x="457200" y="1600201"/>
            <a:ext cx="2962672" cy="3124944"/>
          </a:xfrm>
        </p:spPr>
        <p:txBody>
          <a:bodyPr>
            <a:normAutofit fontScale="92500" lnSpcReduction="10000"/>
          </a:bodyPr>
          <a:lstStyle/>
          <a:p>
            <a:r>
              <a:rPr lang="es-ES" dirty="0" smtClean="0"/>
              <a:t>Se plantea la Carta del Proyecto con la descripción de aspectos generales del mismo.</a:t>
            </a:r>
            <a:endParaRPr lang="es-ES" dirty="0"/>
          </a:p>
        </p:txBody>
      </p:sp>
      <p:pic>
        <p:nvPicPr>
          <p:cNvPr id="4" name="3 Imagen" descr="Inicio_CartaProyecto_00.png"/>
          <p:cNvPicPr>
            <a:picLocks noChangeAspect="1"/>
          </p:cNvPicPr>
          <p:nvPr/>
        </p:nvPicPr>
        <p:blipFill>
          <a:blip r:embed="rId2" cstate="print"/>
          <a:stretch>
            <a:fillRect/>
          </a:stretch>
        </p:blipFill>
        <p:spPr>
          <a:xfrm>
            <a:off x="3707904" y="1268760"/>
            <a:ext cx="3728922" cy="46531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PLANEACIÓN (1/4)</a:t>
            </a:r>
            <a:endParaRPr lang="es-ES" b="1" dirty="0"/>
          </a:p>
        </p:txBody>
      </p:sp>
      <p:sp>
        <p:nvSpPr>
          <p:cNvPr id="3" name="2 Marcador de contenido"/>
          <p:cNvSpPr>
            <a:spLocks noGrp="1"/>
          </p:cNvSpPr>
          <p:nvPr>
            <p:ph idx="1"/>
          </p:nvPr>
        </p:nvSpPr>
        <p:spPr>
          <a:xfrm>
            <a:off x="457200" y="1600201"/>
            <a:ext cx="7283152" cy="1180727"/>
          </a:xfrm>
        </p:spPr>
        <p:txBody>
          <a:bodyPr>
            <a:normAutofit/>
          </a:bodyPr>
          <a:lstStyle/>
          <a:p>
            <a:r>
              <a:rPr lang="es-ES" sz="3000" dirty="0" smtClean="0"/>
              <a:t>WBS (</a:t>
            </a:r>
            <a:r>
              <a:rPr lang="es-ES" sz="3000" dirty="0" err="1" smtClean="0"/>
              <a:t>WorkBench</a:t>
            </a:r>
            <a:r>
              <a:rPr lang="es-ES" sz="3000" dirty="0" smtClean="0"/>
              <a:t> </a:t>
            </a:r>
            <a:r>
              <a:rPr lang="es-ES" sz="3000" dirty="0" err="1" smtClean="0"/>
              <a:t>Structure</a:t>
            </a:r>
            <a:r>
              <a:rPr lang="es-ES" sz="3000" dirty="0" smtClean="0"/>
              <a:t>) ó EDT (Estructura de Descomposición del Trabajo)</a:t>
            </a:r>
          </a:p>
        </p:txBody>
      </p:sp>
      <p:pic>
        <p:nvPicPr>
          <p:cNvPr id="4" name="3 Imagen" descr="Planeacion_WBS_00.png"/>
          <p:cNvPicPr>
            <a:picLocks noChangeAspect="1"/>
          </p:cNvPicPr>
          <p:nvPr/>
        </p:nvPicPr>
        <p:blipFill>
          <a:blip r:embed="rId2" cstate="print"/>
          <a:stretch>
            <a:fillRect/>
          </a:stretch>
        </p:blipFill>
        <p:spPr>
          <a:xfrm>
            <a:off x="395536" y="3284984"/>
            <a:ext cx="8316416" cy="165618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PLANEACIÓN (2/4)</a:t>
            </a:r>
            <a:endParaRPr lang="es-ES" b="1" dirty="0"/>
          </a:p>
        </p:txBody>
      </p:sp>
      <p:sp>
        <p:nvSpPr>
          <p:cNvPr id="3" name="2 Marcador de contenido"/>
          <p:cNvSpPr>
            <a:spLocks noGrp="1"/>
          </p:cNvSpPr>
          <p:nvPr>
            <p:ph idx="1"/>
          </p:nvPr>
        </p:nvSpPr>
        <p:spPr>
          <a:xfrm>
            <a:off x="457200" y="1600201"/>
            <a:ext cx="2602632" cy="1180727"/>
          </a:xfrm>
        </p:spPr>
        <p:txBody>
          <a:bodyPr>
            <a:normAutofit/>
          </a:bodyPr>
          <a:lstStyle/>
          <a:p>
            <a:r>
              <a:rPr lang="es-ES" sz="3000" dirty="0" smtClean="0"/>
              <a:t>Tabla de Precedencias</a:t>
            </a:r>
          </a:p>
        </p:txBody>
      </p:sp>
      <p:pic>
        <p:nvPicPr>
          <p:cNvPr id="5" name="4 Imagen" descr="Planeacion_TablaII.png"/>
          <p:cNvPicPr>
            <a:picLocks noChangeAspect="1"/>
          </p:cNvPicPr>
          <p:nvPr/>
        </p:nvPicPr>
        <p:blipFill>
          <a:blip r:embed="rId2" cstate="print"/>
          <a:stretch>
            <a:fillRect/>
          </a:stretch>
        </p:blipFill>
        <p:spPr>
          <a:xfrm>
            <a:off x="3635896" y="1484784"/>
            <a:ext cx="3668732" cy="423315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PLANEACIÓN (3/4)</a:t>
            </a:r>
            <a:endParaRPr lang="es-ES" b="1" dirty="0"/>
          </a:p>
        </p:txBody>
      </p:sp>
      <p:sp>
        <p:nvSpPr>
          <p:cNvPr id="3" name="2 Marcador de contenido"/>
          <p:cNvSpPr>
            <a:spLocks noGrp="1"/>
          </p:cNvSpPr>
          <p:nvPr>
            <p:ph idx="1"/>
          </p:nvPr>
        </p:nvSpPr>
        <p:spPr>
          <a:xfrm>
            <a:off x="457200" y="1600201"/>
            <a:ext cx="2314600" cy="676671"/>
          </a:xfrm>
        </p:spPr>
        <p:txBody>
          <a:bodyPr>
            <a:normAutofit/>
          </a:bodyPr>
          <a:lstStyle/>
          <a:p>
            <a:r>
              <a:rPr lang="es-ES" sz="3000" dirty="0" smtClean="0"/>
              <a:t>Ruta Crítica</a:t>
            </a:r>
          </a:p>
        </p:txBody>
      </p:sp>
      <p:pic>
        <p:nvPicPr>
          <p:cNvPr id="6" name="5 Imagen" descr="Planeacion_Figura09.png"/>
          <p:cNvPicPr>
            <a:picLocks noChangeAspect="1"/>
          </p:cNvPicPr>
          <p:nvPr/>
        </p:nvPicPr>
        <p:blipFill>
          <a:blip r:embed="rId2" cstate="print"/>
          <a:stretch>
            <a:fillRect/>
          </a:stretch>
        </p:blipFill>
        <p:spPr>
          <a:xfrm>
            <a:off x="1691680" y="2636912"/>
            <a:ext cx="5688632" cy="284673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PLANEACIÓN (4/4)</a:t>
            </a:r>
            <a:endParaRPr lang="es-ES" b="1" dirty="0"/>
          </a:p>
        </p:txBody>
      </p:sp>
      <p:sp>
        <p:nvSpPr>
          <p:cNvPr id="3" name="2 Marcador de contenido"/>
          <p:cNvSpPr>
            <a:spLocks noGrp="1"/>
          </p:cNvSpPr>
          <p:nvPr>
            <p:ph idx="1"/>
          </p:nvPr>
        </p:nvSpPr>
        <p:spPr>
          <a:xfrm>
            <a:off x="457200" y="1600201"/>
            <a:ext cx="3466728" cy="748679"/>
          </a:xfrm>
        </p:spPr>
        <p:txBody>
          <a:bodyPr>
            <a:normAutofit/>
          </a:bodyPr>
          <a:lstStyle/>
          <a:p>
            <a:r>
              <a:rPr lang="es-ES" sz="3000" dirty="0" smtClean="0"/>
              <a:t>Diagrama de Gantt</a:t>
            </a:r>
            <a:endParaRPr lang="es-ES" sz="3000" dirty="0"/>
          </a:p>
        </p:txBody>
      </p:sp>
      <p:pic>
        <p:nvPicPr>
          <p:cNvPr id="7" name="6 Imagen" descr="Planeacion_Figura10.png"/>
          <p:cNvPicPr>
            <a:picLocks noChangeAspect="1"/>
          </p:cNvPicPr>
          <p:nvPr/>
        </p:nvPicPr>
        <p:blipFill>
          <a:blip r:embed="rId2" cstate="print"/>
          <a:stretch>
            <a:fillRect/>
          </a:stretch>
        </p:blipFill>
        <p:spPr>
          <a:xfrm>
            <a:off x="395536" y="2780928"/>
            <a:ext cx="8419887" cy="259433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EJECUCIÓN</a:t>
            </a:r>
            <a:endParaRPr lang="es-ES" b="1" dirty="0"/>
          </a:p>
        </p:txBody>
      </p:sp>
      <p:sp>
        <p:nvSpPr>
          <p:cNvPr id="3" name="2 Marcador de contenido"/>
          <p:cNvSpPr>
            <a:spLocks noGrp="1"/>
          </p:cNvSpPr>
          <p:nvPr>
            <p:ph idx="1"/>
          </p:nvPr>
        </p:nvSpPr>
        <p:spPr>
          <a:xfrm>
            <a:off x="457200" y="1600201"/>
            <a:ext cx="3970784" cy="676671"/>
          </a:xfrm>
        </p:spPr>
        <p:txBody>
          <a:bodyPr/>
          <a:lstStyle/>
          <a:p>
            <a:r>
              <a:rPr lang="es-ES" sz="3000" dirty="0" smtClean="0"/>
              <a:t>Planeación de Riesgos</a:t>
            </a:r>
            <a:endParaRPr lang="es-ES" sz="3000" dirty="0"/>
          </a:p>
        </p:txBody>
      </p:sp>
      <p:pic>
        <p:nvPicPr>
          <p:cNvPr id="4" name="3 Imagen" descr="tabla03.jpg"/>
          <p:cNvPicPr>
            <a:picLocks noChangeAspect="1"/>
          </p:cNvPicPr>
          <p:nvPr/>
        </p:nvPicPr>
        <p:blipFill>
          <a:blip r:embed="rId2" cstate="print"/>
          <a:stretch>
            <a:fillRect/>
          </a:stretch>
        </p:blipFill>
        <p:spPr>
          <a:xfrm>
            <a:off x="9324528" y="2420888"/>
            <a:ext cx="7049380" cy="2376264"/>
          </a:xfrm>
          <a:prstGeom prst="rect">
            <a:avLst/>
          </a:prstGeom>
        </p:spPr>
      </p:pic>
      <p:pic>
        <p:nvPicPr>
          <p:cNvPr id="5" name="4 Imagen" descr="tabla04.jpg"/>
          <p:cNvPicPr>
            <a:picLocks noChangeAspect="1"/>
          </p:cNvPicPr>
          <p:nvPr/>
        </p:nvPicPr>
        <p:blipFill>
          <a:blip r:embed="rId3" cstate="print"/>
          <a:stretch>
            <a:fillRect/>
          </a:stretch>
        </p:blipFill>
        <p:spPr>
          <a:xfrm>
            <a:off x="9612560" y="2636912"/>
            <a:ext cx="6984776" cy="2753962"/>
          </a:xfrm>
          <a:prstGeom prst="rect">
            <a:avLst/>
          </a:prstGeom>
        </p:spPr>
      </p:pic>
      <p:pic>
        <p:nvPicPr>
          <p:cNvPr id="6" name="5 Imagen" descr="tabla05.jpg"/>
          <p:cNvPicPr>
            <a:picLocks noChangeAspect="1"/>
          </p:cNvPicPr>
          <p:nvPr/>
        </p:nvPicPr>
        <p:blipFill>
          <a:blip r:embed="rId4" cstate="print"/>
          <a:stretch>
            <a:fillRect/>
          </a:stretch>
        </p:blipFill>
        <p:spPr>
          <a:xfrm>
            <a:off x="9900592" y="2924944"/>
            <a:ext cx="7056784" cy="2268689"/>
          </a:xfrm>
          <a:prstGeom prst="rect">
            <a:avLst/>
          </a:prstGeom>
        </p:spPr>
      </p:pic>
      <p:pic>
        <p:nvPicPr>
          <p:cNvPr id="7" name="6 Imagen" descr="tabla06.jpg"/>
          <p:cNvPicPr>
            <a:picLocks noChangeAspect="1"/>
          </p:cNvPicPr>
          <p:nvPr/>
        </p:nvPicPr>
        <p:blipFill>
          <a:blip r:embed="rId5" cstate="print"/>
          <a:stretch>
            <a:fillRect/>
          </a:stretch>
        </p:blipFill>
        <p:spPr>
          <a:xfrm>
            <a:off x="10188624" y="3140968"/>
            <a:ext cx="7056784" cy="27823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66667E-6 -6.75301E-7 L -0.95243 -0.00509 " pathEditMode="relative" rAng="0" ptsTypes="AA">
                                      <p:cBhvr>
                                        <p:cTn id="6" dur="2000" fill="hold"/>
                                        <p:tgtEl>
                                          <p:spTgt spid="4"/>
                                        </p:tgtEl>
                                        <p:attrNameLst>
                                          <p:attrName>ppt_x</p:attrName>
                                          <p:attrName>ppt_y</p:attrName>
                                        </p:attrNameLst>
                                      </p:cBhvr>
                                      <p:rCtr x="-476" y="-3"/>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2.77778E-7 -3.84829E-6 L -0.94896 -0.00115 " pathEditMode="relative" rAng="0" ptsTypes="AA">
                                      <p:cBhvr>
                                        <p:cTn id="9" dur="2000" fill="hold"/>
                                        <p:tgtEl>
                                          <p:spTgt spid="5"/>
                                        </p:tgtEl>
                                        <p:attrNameLst>
                                          <p:attrName>ppt_x</p:attrName>
                                          <p:attrName>ppt_y</p:attrName>
                                        </p:attrNameLst>
                                      </p:cBhvr>
                                      <p:rCtr x="-474" y="-1"/>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3.61111E-6 -6.01295E-7 L -0.94497 0.00254 " pathEditMode="relative" rAng="0" ptsTypes="AA">
                                      <p:cBhvr>
                                        <p:cTn id="12" dur="2000" fill="hold"/>
                                        <p:tgtEl>
                                          <p:spTgt spid="6"/>
                                        </p:tgtEl>
                                        <p:attrNameLst>
                                          <p:attrName>ppt_x</p:attrName>
                                          <p:attrName>ppt_y</p:attrName>
                                        </p:attrNameLst>
                                      </p:cBhvr>
                                      <p:rCtr x="-473" y="1"/>
                                    </p:animMotion>
                                  </p:childTnLst>
                                </p:cTn>
                              </p:par>
                            </p:childTnLst>
                          </p:cTn>
                        </p:par>
                        <p:par>
                          <p:cTn id="13" fill="hold">
                            <p:stCondLst>
                              <p:cond delay="6000"/>
                            </p:stCondLst>
                            <p:childTnLst>
                              <p:par>
                                <p:cTn id="14" presetID="0" presetClass="path" presetSubtype="0" accel="50000" decel="50000" fill="hold" nodeType="afterEffect">
                                  <p:stCondLst>
                                    <p:cond delay="0"/>
                                  </p:stCondLst>
                                  <p:childTnLst>
                                    <p:animMotion origin="layout" path="M 0 1.72988E-6 L -0.94479 0.00717 " pathEditMode="relative" rAng="0" ptsTypes="AA">
                                      <p:cBhvr>
                                        <p:cTn id="15" dur="2000" fill="hold"/>
                                        <p:tgtEl>
                                          <p:spTgt spid="7"/>
                                        </p:tgtEl>
                                        <p:attrNameLst>
                                          <p:attrName>ppt_x</p:attrName>
                                          <p:attrName>ppt_y</p:attrName>
                                        </p:attrNameLst>
                                      </p:cBhvr>
                                      <p:rCtr x="-472"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EJECUCIÓN</a:t>
            </a:r>
            <a:endParaRPr lang="es-ES" b="1" dirty="0"/>
          </a:p>
        </p:txBody>
      </p:sp>
      <p:sp>
        <p:nvSpPr>
          <p:cNvPr id="3" name="2 Marcador de contenido"/>
          <p:cNvSpPr>
            <a:spLocks noGrp="1"/>
          </p:cNvSpPr>
          <p:nvPr>
            <p:ph idx="1"/>
          </p:nvPr>
        </p:nvSpPr>
        <p:spPr>
          <a:xfrm>
            <a:off x="457200" y="1600201"/>
            <a:ext cx="3826768" cy="1036711"/>
          </a:xfrm>
        </p:spPr>
        <p:txBody>
          <a:bodyPr/>
          <a:lstStyle/>
          <a:p>
            <a:r>
              <a:rPr lang="es-ES" sz="3000" dirty="0" smtClean="0"/>
              <a:t>Planteamiento de los </a:t>
            </a:r>
            <a:br>
              <a:rPr lang="es-ES" sz="3000" dirty="0" smtClean="0"/>
            </a:br>
            <a:r>
              <a:rPr lang="es-ES" sz="3000" dirty="0" smtClean="0"/>
              <a:t>Casos de Uso</a:t>
            </a:r>
            <a:endParaRPr lang="es-ES" sz="3000" dirty="0"/>
          </a:p>
        </p:txBody>
      </p:sp>
      <p:pic>
        <p:nvPicPr>
          <p:cNvPr id="4" name="3 Imagen" descr="figura11.png"/>
          <p:cNvPicPr>
            <a:picLocks noChangeAspect="1"/>
          </p:cNvPicPr>
          <p:nvPr/>
        </p:nvPicPr>
        <p:blipFill>
          <a:blip r:embed="rId2" cstate="print"/>
          <a:stretch>
            <a:fillRect/>
          </a:stretch>
        </p:blipFill>
        <p:spPr>
          <a:xfrm>
            <a:off x="971600" y="2924944"/>
            <a:ext cx="7118666" cy="259228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EJECUCIÓN</a:t>
            </a:r>
            <a:endParaRPr lang="es-ES" b="1" dirty="0"/>
          </a:p>
        </p:txBody>
      </p:sp>
      <p:sp>
        <p:nvSpPr>
          <p:cNvPr id="3" name="2 Marcador de contenido"/>
          <p:cNvSpPr>
            <a:spLocks noGrp="1"/>
          </p:cNvSpPr>
          <p:nvPr>
            <p:ph idx="1"/>
          </p:nvPr>
        </p:nvSpPr>
        <p:spPr>
          <a:xfrm>
            <a:off x="457200" y="1600201"/>
            <a:ext cx="4618856" cy="676671"/>
          </a:xfrm>
        </p:spPr>
        <p:txBody>
          <a:bodyPr/>
          <a:lstStyle/>
          <a:p>
            <a:r>
              <a:rPr lang="es-ES" sz="3000" dirty="0" smtClean="0"/>
              <a:t>Descripción de los actores</a:t>
            </a:r>
            <a:endParaRPr lang="es-ES" sz="3000" dirty="0"/>
          </a:p>
        </p:txBody>
      </p:sp>
      <p:pic>
        <p:nvPicPr>
          <p:cNvPr id="5" name="4 Imagen" descr="tabla07.jpg"/>
          <p:cNvPicPr>
            <a:picLocks noChangeAspect="1"/>
          </p:cNvPicPr>
          <p:nvPr/>
        </p:nvPicPr>
        <p:blipFill>
          <a:blip r:embed="rId2" cstate="print"/>
          <a:stretch>
            <a:fillRect/>
          </a:stretch>
        </p:blipFill>
        <p:spPr>
          <a:xfrm>
            <a:off x="827584" y="2348880"/>
            <a:ext cx="7596336" cy="1796210"/>
          </a:xfrm>
          <a:prstGeom prst="rect">
            <a:avLst/>
          </a:prstGeom>
        </p:spPr>
      </p:pic>
      <p:pic>
        <p:nvPicPr>
          <p:cNvPr id="6" name="5 Imagen" descr="tabla08.jpg"/>
          <p:cNvPicPr>
            <a:picLocks noChangeAspect="1"/>
          </p:cNvPicPr>
          <p:nvPr/>
        </p:nvPicPr>
        <p:blipFill>
          <a:blip r:embed="rId3" cstate="print"/>
          <a:stretch>
            <a:fillRect/>
          </a:stretch>
        </p:blipFill>
        <p:spPr>
          <a:xfrm>
            <a:off x="827584" y="4293096"/>
            <a:ext cx="7524328" cy="157862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OBJETIVOS</a:t>
            </a:r>
            <a:endParaRPr lang="es-ES" b="1" dirty="0"/>
          </a:p>
        </p:txBody>
      </p:sp>
      <p:sp>
        <p:nvSpPr>
          <p:cNvPr id="3" name="2 Marcador de contenido"/>
          <p:cNvSpPr>
            <a:spLocks noGrp="1"/>
          </p:cNvSpPr>
          <p:nvPr>
            <p:ph idx="1"/>
          </p:nvPr>
        </p:nvSpPr>
        <p:spPr/>
        <p:txBody>
          <a:bodyPr>
            <a:normAutofit fontScale="85000" lnSpcReduction="20000"/>
          </a:bodyPr>
          <a:lstStyle/>
          <a:p>
            <a:r>
              <a:rPr lang="es-ES" sz="2500" dirty="0" smtClean="0"/>
              <a:t>IMPLEMENTAR UN MAPA DE CONOCIMIENTO SOBRE PLATAFORMA WEB USANDO ONTOLOGÍAS PARA GESTIÓN DE CONOCIMIENTO ORGANIZACIONAL.</a:t>
            </a:r>
          </a:p>
          <a:p>
            <a:r>
              <a:rPr lang="es-ES" sz="2500" dirty="0" smtClean="0"/>
              <a:t>Definir las ontologías que modelan los conceptos del dominio mediante varios lenguajes para adecuar los recursos a un modelo de conocimiento.</a:t>
            </a:r>
          </a:p>
          <a:p>
            <a:r>
              <a:rPr lang="es-ES" sz="2500" dirty="0" smtClean="0"/>
              <a:t>Elaborar el mapa de conocimiento mediante metodologías típicas para implementar el mismo al S.I.</a:t>
            </a:r>
          </a:p>
          <a:p>
            <a:r>
              <a:rPr lang="es-ES" sz="2500" dirty="0" smtClean="0"/>
              <a:t>Indagar que herramientas y arquitectura soportan un S.I. orientado a Gestión del Conocimiento buscando y consultando múltiples fuentes para establecer los detalles técnicos de la plataforma de implementación.</a:t>
            </a:r>
          </a:p>
          <a:p>
            <a:r>
              <a:rPr lang="es-ES" sz="2500" dirty="0" smtClean="0"/>
              <a:t>Diseñar las plantillas y páginas interfaz usando técnicas de diseño web para obtener la interfaz del S.I. que presentará las funcionalidades de gestión del conocimiento y de mapa de conocimiento al usuario.</a:t>
            </a:r>
            <a:endParaRPr lang="es-ES" sz="2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EJECUCIÓN</a:t>
            </a:r>
            <a:endParaRPr lang="es-ES" b="1" dirty="0"/>
          </a:p>
        </p:txBody>
      </p:sp>
      <p:sp>
        <p:nvSpPr>
          <p:cNvPr id="3" name="2 Marcador de contenido"/>
          <p:cNvSpPr>
            <a:spLocks noGrp="1"/>
          </p:cNvSpPr>
          <p:nvPr>
            <p:ph idx="1"/>
          </p:nvPr>
        </p:nvSpPr>
        <p:spPr>
          <a:xfrm>
            <a:off x="457200" y="1600201"/>
            <a:ext cx="5482952" cy="676671"/>
          </a:xfrm>
        </p:spPr>
        <p:txBody>
          <a:bodyPr/>
          <a:lstStyle/>
          <a:p>
            <a:r>
              <a:rPr lang="es-ES" sz="3000" dirty="0" smtClean="0"/>
              <a:t>Descripción de los Casos de Uso</a:t>
            </a:r>
            <a:endParaRPr lang="es-ES" sz="3000" dirty="0"/>
          </a:p>
        </p:txBody>
      </p:sp>
      <p:pic>
        <p:nvPicPr>
          <p:cNvPr id="8" name="7 Imagen" descr="tabla09.jpg"/>
          <p:cNvPicPr>
            <a:picLocks noChangeAspect="1"/>
          </p:cNvPicPr>
          <p:nvPr/>
        </p:nvPicPr>
        <p:blipFill>
          <a:blip r:embed="rId2" cstate="print"/>
          <a:stretch>
            <a:fillRect/>
          </a:stretch>
        </p:blipFill>
        <p:spPr>
          <a:xfrm>
            <a:off x="9324528" y="2492896"/>
            <a:ext cx="6423178" cy="2998222"/>
          </a:xfrm>
          <a:prstGeom prst="rect">
            <a:avLst/>
          </a:prstGeom>
        </p:spPr>
      </p:pic>
      <p:pic>
        <p:nvPicPr>
          <p:cNvPr id="9" name="8 Imagen" descr="tabla10.jpg"/>
          <p:cNvPicPr>
            <a:picLocks noChangeAspect="1"/>
          </p:cNvPicPr>
          <p:nvPr/>
        </p:nvPicPr>
        <p:blipFill>
          <a:blip r:embed="rId3" cstate="print"/>
          <a:stretch>
            <a:fillRect/>
          </a:stretch>
        </p:blipFill>
        <p:spPr>
          <a:xfrm>
            <a:off x="9900592" y="2708920"/>
            <a:ext cx="6156176" cy="2735488"/>
          </a:xfrm>
          <a:prstGeom prst="rect">
            <a:avLst/>
          </a:prstGeom>
        </p:spPr>
      </p:pic>
      <p:pic>
        <p:nvPicPr>
          <p:cNvPr id="10" name="9 Imagen" descr="tabla11.jpg"/>
          <p:cNvPicPr>
            <a:picLocks noChangeAspect="1"/>
          </p:cNvPicPr>
          <p:nvPr/>
        </p:nvPicPr>
        <p:blipFill>
          <a:blip r:embed="rId4" cstate="print"/>
          <a:stretch>
            <a:fillRect/>
          </a:stretch>
        </p:blipFill>
        <p:spPr>
          <a:xfrm>
            <a:off x="10404648" y="2924944"/>
            <a:ext cx="6382352" cy="25386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3.05556E-6 3.89454E-6 L -0.94983 0.00208 " pathEditMode="relative" rAng="0" ptsTypes="AA">
                                      <p:cBhvr>
                                        <p:cTn id="6" dur="2000" fill="hold"/>
                                        <p:tgtEl>
                                          <p:spTgt spid="8"/>
                                        </p:tgtEl>
                                        <p:attrNameLst>
                                          <p:attrName>ppt_x</p:attrName>
                                          <p:attrName>ppt_y</p:attrName>
                                        </p:attrNameLst>
                                      </p:cBhvr>
                                      <p:rCtr x="-475" y="1"/>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8.33333E-7 -4.54209E-6 L -0.95069 -4.54209E-6 " pathEditMode="relative" rAng="0" ptsTypes="AA">
                                      <p:cBhvr>
                                        <p:cTn id="9" dur="2000" fill="hold"/>
                                        <p:tgtEl>
                                          <p:spTgt spid="9"/>
                                        </p:tgtEl>
                                        <p:attrNameLst>
                                          <p:attrName>ppt_x</p:attrName>
                                          <p:attrName>ppt_y</p:attrName>
                                        </p:attrNameLst>
                                      </p:cBhvr>
                                      <p:rCtr x="-475" y="0"/>
                                    </p:animMotion>
                                  </p:childTnLst>
                                </p:cTn>
                              </p:par>
                            </p:childTnLst>
                          </p:cTn>
                        </p:par>
                        <p:par>
                          <p:cTn id="10" fill="hold">
                            <p:stCondLst>
                              <p:cond delay="4000"/>
                            </p:stCondLst>
                            <p:childTnLst>
                              <p:par>
                                <p:cTn id="11" presetID="0" presetClass="path" presetSubtype="0" accel="50000" decel="50000" fill="hold" nodeType="afterEffect">
                                  <p:stCondLst>
                                    <p:cond delay="0"/>
                                  </p:stCondLst>
                                  <p:childTnLst>
                                    <p:animMotion origin="layout" path="M 4.44444E-6 1.67438E-6 L -0.9474 -0.00648 " pathEditMode="relative" rAng="0" ptsTypes="AA">
                                      <p:cBhvr>
                                        <p:cTn id="12" dur="2000" fill="hold"/>
                                        <p:tgtEl>
                                          <p:spTgt spid="10"/>
                                        </p:tgtEl>
                                        <p:attrNameLst>
                                          <p:attrName>ppt_x</p:attrName>
                                          <p:attrName>ppt_y</p:attrName>
                                        </p:attrNameLst>
                                      </p:cBhvr>
                                      <p:rCtr x="-474"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b="1" dirty="0" smtClean="0"/>
              <a:t>CONSTRUCCIÓN DEL VOCABULARIO</a:t>
            </a:r>
            <a:endParaRPr lang="es-ES" b="1" dirty="0"/>
          </a:p>
        </p:txBody>
      </p:sp>
      <p:sp>
        <p:nvSpPr>
          <p:cNvPr id="3" name="2 Marcador de contenido"/>
          <p:cNvSpPr>
            <a:spLocks noGrp="1"/>
          </p:cNvSpPr>
          <p:nvPr>
            <p:ph idx="1"/>
          </p:nvPr>
        </p:nvSpPr>
        <p:spPr>
          <a:xfrm>
            <a:off x="457200" y="1600201"/>
            <a:ext cx="3754760" cy="1684783"/>
          </a:xfrm>
        </p:spPr>
        <p:txBody>
          <a:bodyPr/>
          <a:lstStyle/>
          <a:p>
            <a:pPr>
              <a:buNone/>
            </a:pPr>
            <a:r>
              <a:rPr lang="es-ES" dirty="0" smtClean="0"/>
              <a:t>Aplicación de la metodología OTK (</a:t>
            </a:r>
            <a:r>
              <a:rPr lang="es-ES" dirty="0" err="1" smtClean="0"/>
              <a:t>On-To-Knowledge</a:t>
            </a:r>
            <a:r>
              <a:rPr lang="es-ES" dirty="0" smtClean="0"/>
              <a:t>)</a:t>
            </a:r>
            <a:endParaRPr lang="es-ES" dirty="0"/>
          </a:p>
        </p:txBody>
      </p:sp>
      <p:pic>
        <p:nvPicPr>
          <p:cNvPr id="4" name="3 Imagen" descr="OTKMethodology_00.png"/>
          <p:cNvPicPr>
            <a:picLocks noChangeAspect="1"/>
          </p:cNvPicPr>
          <p:nvPr/>
        </p:nvPicPr>
        <p:blipFill>
          <a:blip r:embed="rId2" cstate="print"/>
          <a:stretch>
            <a:fillRect/>
          </a:stretch>
        </p:blipFill>
        <p:spPr>
          <a:xfrm>
            <a:off x="4499992" y="2852936"/>
            <a:ext cx="4217515" cy="291716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ESTUDIO DE FACTIBILIDAD</a:t>
            </a:r>
            <a:endParaRPr lang="es-ES" dirty="0"/>
          </a:p>
        </p:txBody>
      </p:sp>
      <p:sp>
        <p:nvSpPr>
          <p:cNvPr id="3" name="2 Marcador de contenido"/>
          <p:cNvSpPr>
            <a:spLocks noGrp="1"/>
          </p:cNvSpPr>
          <p:nvPr>
            <p:ph idx="1"/>
          </p:nvPr>
        </p:nvSpPr>
        <p:spPr>
          <a:xfrm>
            <a:off x="457200" y="1600200"/>
            <a:ext cx="3466728" cy="676672"/>
          </a:xfrm>
        </p:spPr>
        <p:txBody>
          <a:bodyPr>
            <a:normAutofit/>
          </a:bodyPr>
          <a:lstStyle/>
          <a:p>
            <a:pPr>
              <a:buNone/>
            </a:pPr>
            <a:r>
              <a:rPr lang="es-ES" sz="3000" dirty="0" smtClean="0"/>
              <a:t>Casos de Uso de OTK</a:t>
            </a:r>
            <a:endParaRPr lang="es-ES" sz="3000" dirty="0"/>
          </a:p>
        </p:txBody>
      </p:sp>
      <p:pic>
        <p:nvPicPr>
          <p:cNvPr id="4" name="3 Imagen"/>
          <p:cNvPicPr/>
          <p:nvPr/>
        </p:nvPicPr>
        <p:blipFill>
          <a:blip r:embed="rId2" cstate="print"/>
          <a:srcRect/>
          <a:stretch>
            <a:fillRect/>
          </a:stretch>
        </p:blipFill>
        <p:spPr bwMode="auto">
          <a:xfrm>
            <a:off x="683568" y="2420888"/>
            <a:ext cx="7776864" cy="3096344"/>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ESTUDIO DE FACTIBILIDAD</a:t>
            </a:r>
            <a:endParaRPr lang="es-ES" dirty="0"/>
          </a:p>
        </p:txBody>
      </p:sp>
      <p:sp>
        <p:nvSpPr>
          <p:cNvPr id="3" name="2 Marcador de contenido"/>
          <p:cNvSpPr>
            <a:spLocks noGrp="1"/>
          </p:cNvSpPr>
          <p:nvPr>
            <p:ph idx="1"/>
          </p:nvPr>
        </p:nvSpPr>
        <p:spPr>
          <a:xfrm>
            <a:off x="457200" y="1600201"/>
            <a:ext cx="4546848" cy="748679"/>
          </a:xfrm>
        </p:spPr>
        <p:txBody>
          <a:bodyPr/>
          <a:lstStyle/>
          <a:p>
            <a:pPr>
              <a:buNone/>
            </a:pPr>
            <a:r>
              <a:rPr lang="es-ES" sz="3000" dirty="0" smtClean="0"/>
              <a:t>Metodología </a:t>
            </a:r>
            <a:r>
              <a:rPr lang="es-ES" sz="3000" dirty="0" err="1" smtClean="0"/>
              <a:t>CommonKADS</a:t>
            </a:r>
            <a:endParaRPr lang="es-ES" sz="3000" dirty="0"/>
          </a:p>
        </p:txBody>
      </p:sp>
      <p:pic>
        <p:nvPicPr>
          <p:cNvPr id="4" name="3 Imagen" descr="CommonKADSMethodology_00.png"/>
          <p:cNvPicPr>
            <a:picLocks noChangeAspect="1"/>
          </p:cNvPicPr>
          <p:nvPr/>
        </p:nvPicPr>
        <p:blipFill>
          <a:blip r:embed="rId2" cstate="print"/>
          <a:stretch>
            <a:fillRect/>
          </a:stretch>
        </p:blipFill>
        <p:spPr>
          <a:xfrm>
            <a:off x="2627784" y="2276872"/>
            <a:ext cx="5698702" cy="367001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FASE INICIAL</a:t>
            </a:r>
          </a:p>
        </p:txBody>
      </p:sp>
      <p:sp>
        <p:nvSpPr>
          <p:cNvPr id="3" name="2 Marcador de contenido"/>
          <p:cNvSpPr>
            <a:spLocks noGrp="1"/>
          </p:cNvSpPr>
          <p:nvPr>
            <p:ph idx="1"/>
          </p:nvPr>
        </p:nvSpPr>
        <p:spPr>
          <a:xfrm>
            <a:off x="457200" y="1600201"/>
            <a:ext cx="3322712" cy="2332855"/>
          </a:xfrm>
        </p:spPr>
        <p:txBody>
          <a:bodyPr>
            <a:normAutofit fontScale="92500" lnSpcReduction="10000"/>
          </a:bodyPr>
          <a:lstStyle/>
          <a:p>
            <a:pPr>
              <a:buNone/>
            </a:pPr>
            <a:r>
              <a:rPr lang="es-ES" dirty="0" smtClean="0"/>
              <a:t>Documento de especificación de requerimientos de ontología (ORSD)</a:t>
            </a:r>
            <a:endParaRPr lang="es-ES" dirty="0"/>
          </a:p>
        </p:txBody>
      </p:sp>
      <p:pic>
        <p:nvPicPr>
          <p:cNvPr id="4" name="3 Imagen" descr="tabla32.jpg"/>
          <p:cNvPicPr>
            <a:picLocks noChangeAspect="1"/>
          </p:cNvPicPr>
          <p:nvPr/>
        </p:nvPicPr>
        <p:blipFill>
          <a:blip r:embed="rId2" cstate="print"/>
          <a:stretch>
            <a:fillRect/>
          </a:stretch>
        </p:blipFill>
        <p:spPr>
          <a:xfrm>
            <a:off x="4067944" y="1484784"/>
            <a:ext cx="4270054" cy="438928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FASE DE </a:t>
            </a:r>
            <a:r>
              <a:rPr lang="es-ES" dirty="0" smtClean="0"/>
              <a:t>REFINAMIENTO (1/4)</a:t>
            </a:r>
            <a:endParaRPr lang="es-ES" dirty="0"/>
          </a:p>
        </p:txBody>
      </p:sp>
      <p:sp>
        <p:nvSpPr>
          <p:cNvPr id="3" name="2 Marcador de contenido"/>
          <p:cNvSpPr>
            <a:spLocks noGrp="1"/>
          </p:cNvSpPr>
          <p:nvPr>
            <p:ph idx="1"/>
          </p:nvPr>
        </p:nvSpPr>
        <p:spPr>
          <a:xfrm>
            <a:off x="457200" y="1600201"/>
            <a:ext cx="3826768" cy="1540767"/>
          </a:xfrm>
        </p:spPr>
        <p:txBody>
          <a:bodyPr>
            <a:normAutofit fontScale="92500"/>
          </a:bodyPr>
          <a:lstStyle/>
          <a:p>
            <a:pPr>
              <a:buNone/>
            </a:pPr>
            <a:r>
              <a:rPr lang="es-ES" dirty="0" smtClean="0"/>
              <a:t>Jerarquía de conceptos en forma de mapa mental (MCO)</a:t>
            </a:r>
            <a:endParaRPr lang="es-ES" dirty="0"/>
          </a:p>
        </p:txBody>
      </p:sp>
      <p:pic>
        <p:nvPicPr>
          <p:cNvPr id="4" name="3 Imagen" descr="figura15.png"/>
          <p:cNvPicPr>
            <a:picLocks noChangeAspect="1"/>
          </p:cNvPicPr>
          <p:nvPr/>
        </p:nvPicPr>
        <p:blipFill>
          <a:blip r:embed="rId2" cstate="print"/>
          <a:stretch>
            <a:fillRect/>
          </a:stretch>
        </p:blipFill>
        <p:spPr>
          <a:xfrm>
            <a:off x="3635896" y="2924944"/>
            <a:ext cx="5027152" cy="25591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FASE DE </a:t>
            </a:r>
            <a:r>
              <a:rPr lang="es-ES" dirty="0" smtClean="0"/>
              <a:t>REFINAMIENTO (2/4)</a:t>
            </a:r>
            <a:endParaRPr lang="es-ES" dirty="0"/>
          </a:p>
        </p:txBody>
      </p:sp>
      <p:sp>
        <p:nvSpPr>
          <p:cNvPr id="3" name="2 Marcador de contenido"/>
          <p:cNvSpPr>
            <a:spLocks noGrp="1"/>
          </p:cNvSpPr>
          <p:nvPr>
            <p:ph idx="1"/>
          </p:nvPr>
        </p:nvSpPr>
        <p:spPr>
          <a:xfrm>
            <a:off x="457200" y="1600201"/>
            <a:ext cx="6779096" cy="748679"/>
          </a:xfrm>
        </p:spPr>
        <p:txBody>
          <a:bodyPr>
            <a:normAutofit/>
          </a:bodyPr>
          <a:lstStyle/>
          <a:p>
            <a:pPr>
              <a:buNone/>
            </a:pPr>
            <a:r>
              <a:rPr lang="es-ES" sz="3000" dirty="0" smtClean="0"/>
              <a:t>Sintaxis </a:t>
            </a:r>
            <a:r>
              <a:rPr lang="es-ES" sz="3000" dirty="0" err="1" smtClean="0"/>
              <a:t>Turtle</a:t>
            </a:r>
            <a:r>
              <a:rPr lang="es-ES" sz="3000" dirty="0" smtClean="0"/>
              <a:t> para modelar el vocabulario</a:t>
            </a:r>
            <a:endParaRPr lang="es-ES" sz="3000" dirty="0"/>
          </a:p>
        </p:txBody>
      </p:sp>
      <p:pic>
        <p:nvPicPr>
          <p:cNvPr id="5" name="4 Imagen" descr="figura16.png"/>
          <p:cNvPicPr>
            <a:picLocks noChangeAspect="1"/>
          </p:cNvPicPr>
          <p:nvPr/>
        </p:nvPicPr>
        <p:blipFill>
          <a:blip r:embed="rId2" cstate="print"/>
          <a:stretch>
            <a:fillRect/>
          </a:stretch>
        </p:blipFill>
        <p:spPr>
          <a:xfrm>
            <a:off x="9324528" y="2348880"/>
            <a:ext cx="4996745" cy="2842145"/>
          </a:xfrm>
          <a:prstGeom prst="rect">
            <a:avLst/>
          </a:prstGeom>
        </p:spPr>
      </p:pic>
      <p:pic>
        <p:nvPicPr>
          <p:cNvPr id="6" name="5 Imagen" descr="figura17.png"/>
          <p:cNvPicPr>
            <a:picLocks noChangeAspect="1"/>
          </p:cNvPicPr>
          <p:nvPr/>
        </p:nvPicPr>
        <p:blipFill>
          <a:blip r:embed="rId3" cstate="print"/>
          <a:stretch>
            <a:fillRect/>
          </a:stretch>
        </p:blipFill>
        <p:spPr>
          <a:xfrm>
            <a:off x="9900592" y="2780928"/>
            <a:ext cx="5054809" cy="2880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55556E-7 3.08973E-6 L -0.89774 3.08973E-6 " pathEditMode="relative" ptsTypes="AA">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1.38889E-6 1.2951E-7 L -0.88281 1.2951E-7 " pathEditMode="relative" rAng="0" ptsTypes="AA">
                                      <p:cBhvr>
                                        <p:cTn id="9" dur="2000" fill="hold"/>
                                        <p:tgtEl>
                                          <p:spTgt spid="6"/>
                                        </p:tgtEl>
                                        <p:attrNameLst>
                                          <p:attrName>ppt_x</p:attrName>
                                          <p:attrName>ppt_y</p:attrName>
                                        </p:attrNameLst>
                                      </p:cBhvr>
                                      <p:rCtr x="-4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FASE DE </a:t>
            </a:r>
            <a:r>
              <a:rPr lang="es-ES" dirty="0" smtClean="0"/>
              <a:t>REFINAMIENTO (3/4)</a:t>
            </a:r>
            <a:endParaRPr lang="es-ES" dirty="0"/>
          </a:p>
        </p:txBody>
      </p:sp>
      <p:sp>
        <p:nvSpPr>
          <p:cNvPr id="3" name="2 Marcador de contenido"/>
          <p:cNvSpPr>
            <a:spLocks noGrp="1"/>
          </p:cNvSpPr>
          <p:nvPr>
            <p:ph idx="1"/>
          </p:nvPr>
        </p:nvSpPr>
        <p:spPr>
          <a:xfrm>
            <a:off x="457200" y="1600201"/>
            <a:ext cx="5410944" cy="1252735"/>
          </a:xfrm>
        </p:spPr>
        <p:txBody>
          <a:bodyPr>
            <a:normAutofit/>
          </a:bodyPr>
          <a:lstStyle/>
          <a:p>
            <a:pPr>
              <a:buNone/>
            </a:pPr>
            <a:r>
              <a:rPr lang="es-ES" sz="3000" dirty="0" smtClean="0"/>
              <a:t>Herramienta </a:t>
            </a:r>
            <a:r>
              <a:rPr lang="es-ES" sz="3000" i="1" dirty="0" err="1" smtClean="0"/>
              <a:t>rapper</a:t>
            </a:r>
            <a:r>
              <a:rPr lang="es-ES" sz="3000" dirty="0" smtClean="0"/>
              <a:t> para convertir de </a:t>
            </a:r>
            <a:r>
              <a:rPr lang="es-ES" sz="3000" dirty="0" err="1" smtClean="0"/>
              <a:t>Turtle</a:t>
            </a:r>
            <a:r>
              <a:rPr lang="es-ES" sz="3000" dirty="0" smtClean="0"/>
              <a:t> a RDF nativo</a:t>
            </a:r>
            <a:endParaRPr lang="es-ES" sz="3000" dirty="0"/>
          </a:p>
        </p:txBody>
      </p:sp>
      <p:pic>
        <p:nvPicPr>
          <p:cNvPr id="7" name="6 Imagen" descr="figura18.png"/>
          <p:cNvPicPr>
            <a:picLocks noChangeAspect="1"/>
          </p:cNvPicPr>
          <p:nvPr/>
        </p:nvPicPr>
        <p:blipFill>
          <a:blip r:embed="rId2" cstate="print"/>
          <a:stretch>
            <a:fillRect/>
          </a:stretch>
        </p:blipFill>
        <p:spPr>
          <a:xfrm>
            <a:off x="1115616" y="2924944"/>
            <a:ext cx="6923810" cy="1409524"/>
          </a:xfrm>
          <a:prstGeom prst="rect">
            <a:avLst/>
          </a:prstGeom>
        </p:spPr>
      </p:pic>
      <p:pic>
        <p:nvPicPr>
          <p:cNvPr id="8" name="7 Imagen" descr="figura19.png"/>
          <p:cNvPicPr>
            <a:picLocks noChangeAspect="1"/>
          </p:cNvPicPr>
          <p:nvPr/>
        </p:nvPicPr>
        <p:blipFill>
          <a:blip r:embed="rId3" cstate="print"/>
          <a:stretch>
            <a:fillRect/>
          </a:stretch>
        </p:blipFill>
        <p:spPr>
          <a:xfrm>
            <a:off x="1115616" y="4437112"/>
            <a:ext cx="6923810" cy="124761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FASE DE </a:t>
            </a:r>
            <a:r>
              <a:rPr lang="es-ES" dirty="0" smtClean="0"/>
              <a:t>REFINAMIENTO (4/4)</a:t>
            </a:r>
            <a:endParaRPr lang="es-ES" dirty="0"/>
          </a:p>
        </p:txBody>
      </p:sp>
      <p:sp>
        <p:nvSpPr>
          <p:cNvPr id="3" name="2 Marcador de contenido"/>
          <p:cNvSpPr>
            <a:spLocks noGrp="1"/>
          </p:cNvSpPr>
          <p:nvPr>
            <p:ph idx="1"/>
          </p:nvPr>
        </p:nvSpPr>
        <p:spPr>
          <a:xfrm>
            <a:off x="457200" y="1600201"/>
            <a:ext cx="6707088" cy="748679"/>
          </a:xfrm>
        </p:spPr>
        <p:txBody>
          <a:bodyPr>
            <a:normAutofit/>
          </a:bodyPr>
          <a:lstStyle/>
          <a:p>
            <a:pPr>
              <a:buNone/>
            </a:pPr>
            <a:r>
              <a:rPr lang="es-ES" sz="3000" dirty="0" smtClean="0"/>
              <a:t>Documentos RDF obtenidos son validados</a:t>
            </a:r>
            <a:endParaRPr lang="es-ES" sz="3000" dirty="0"/>
          </a:p>
        </p:txBody>
      </p:sp>
      <p:pic>
        <p:nvPicPr>
          <p:cNvPr id="9" name="8 Imagen" descr="figura20.png"/>
          <p:cNvPicPr>
            <a:picLocks noChangeAspect="1"/>
          </p:cNvPicPr>
          <p:nvPr/>
        </p:nvPicPr>
        <p:blipFill>
          <a:blip r:embed="rId2" cstate="print"/>
          <a:stretch>
            <a:fillRect/>
          </a:stretch>
        </p:blipFill>
        <p:spPr>
          <a:xfrm>
            <a:off x="9324528" y="2276872"/>
            <a:ext cx="4684970" cy="2986236"/>
          </a:xfrm>
          <a:prstGeom prst="rect">
            <a:avLst/>
          </a:prstGeom>
        </p:spPr>
      </p:pic>
      <p:pic>
        <p:nvPicPr>
          <p:cNvPr id="10" name="9 Imagen" descr="figura21.png"/>
          <p:cNvPicPr>
            <a:picLocks noChangeAspect="1"/>
          </p:cNvPicPr>
          <p:nvPr/>
        </p:nvPicPr>
        <p:blipFill>
          <a:blip r:embed="rId3" cstate="print"/>
          <a:stretch>
            <a:fillRect/>
          </a:stretch>
        </p:blipFill>
        <p:spPr>
          <a:xfrm>
            <a:off x="9828584" y="2852936"/>
            <a:ext cx="4631775" cy="29523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1.32285E-6 L -0.76007 0.00301 " pathEditMode="relative" rAng="0" ptsTypes="AA">
                                      <p:cBhvr>
                                        <p:cTn id="6" dur="2000" fill="hold"/>
                                        <p:tgtEl>
                                          <p:spTgt spid="9"/>
                                        </p:tgtEl>
                                        <p:attrNameLst>
                                          <p:attrName>ppt_x</p:attrName>
                                          <p:attrName>ppt_y</p:attrName>
                                        </p:attrNameLst>
                                      </p:cBhvr>
                                      <p:rCtr x="-380" y="1"/>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7.22222E-6 8.51064E-7 L -0.7481 8.51064E-7 " pathEditMode="relative" ptsTypes="AA">
                                      <p:cBhvr>
                                        <p:cTn id="9"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EVALUACIÓN, MANTENIMIENTO Y EVOLUCIÓN</a:t>
            </a:r>
            <a:endParaRPr lang="es-ES" dirty="0"/>
          </a:p>
        </p:txBody>
      </p:sp>
      <p:sp>
        <p:nvSpPr>
          <p:cNvPr id="3" name="2 Marcador de contenido"/>
          <p:cNvSpPr>
            <a:spLocks noGrp="1"/>
          </p:cNvSpPr>
          <p:nvPr>
            <p:ph idx="1"/>
          </p:nvPr>
        </p:nvSpPr>
        <p:spPr>
          <a:xfrm>
            <a:off x="457200" y="1600200"/>
            <a:ext cx="3682752" cy="4525963"/>
          </a:xfrm>
        </p:spPr>
        <p:txBody>
          <a:bodyPr>
            <a:normAutofit fontScale="92500" lnSpcReduction="20000"/>
          </a:bodyPr>
          <a:lstStyle/>
          <a:p>
            <a:pPr lvl="0"/>
            <a:r>
              <a:rPr lang="es-ES" sz="2000" dirty="0" smtClean="0"/>
              <a:t>Enfocada en la tecnología: propiedades de las ontologías generadas por las herramientas de desarrollo (conformidad de lenguaje, consistencia, etc.), y propiedades tecnológicas (interoperabilidad, escalabilidad, alojamiento en memoria, etc.).</a:t>
            </a:r>
          </a:p>
          <a:p>
            <a:pPr lvl="0"/>
            <a:r>
              <a:rPr lang="es-ES" sz="2000" dirty="0" smtClean="0"/>
              <a:t>Enfocada en el usuario: conformidad con ORSD (ver Tabla XXXII.), conformidad con preguntas de competencia (ver Tabla XXXIII.), y patrones de uso.</a:t>
            </a:r>
          </a:p>
          <a:p>
            <a:r>
              <a:rPr lang="es-ES" sz="2000" dirty="0" smtClean="0"/>
              <a:t>Enfocada en la ontología: metodologías formales de evaluación de ontologías.</a:t>
            </a:r>
            <a:endParaRPr lang="es-ES" sz="2000" dirty="0"/>
          </a:p>
        </p:txBody>
      </p:sp>
      <p:sp>
        <p:nvSpPr>
          <p:cNvPr id="4" name="2 Marcador de contenido"/>
          <p:cNvSpPr txBox="1">
            <a:spLocks/>
          </p:cNvSpPr>
          <p:nvPr/>
        </p:nvSpPr>
        <p:spPr>
          <a:xfrm>
            <a:off x="4860032" y="1700808"/>
            <a:ext cx="3682752" cy="4525963"/>
          </a:xfrm>
          <a:prstGeom prst="rect">
            <a:avLst/>
          </a:prstGeom>
        </p:spPr>
        <p:txBody>
          <a:bodyPr vert="horz" lIns="91440" tIns="45720" rIns="91440" bIns="45720" rtlCol="0">
            <a:normAutofit lnSpcReduction="10000"/>
          </a:bodyPr>
          <a:lstStyle/>
          <a:p>
            <a:pPr>
              <a:buFont typeface="Arial" pitchFamily="34" charset="0"/>
              <a:buChar char="•"/>
            </a:pPr>
            <a:r>
              <a:rPr lang="es-ES" sz="1400" dirty="0" smtClean="0"/>
              <a:t> El mantenimiento y evolución de una aplicación basada en ontología es primariamente un proceso organizacional. Acorde a su rol es el Ingeniero de Conocimiento el actor encargado de modificar la ontología, sin embargo deben programarse los intervalos en que los mantenimientos se harán con su respectiva monitorización, pruebas y análisis de efectos colaterales. De igual forma debe existir una integración entre el equipo de TI encargado de la aplicación basada en la ontología y el equipo de KM.</a:t>
            </a:r>
          </a:p>
          <a:p>
            <a:pPr>
              <a:buFont typeface="Arial" pitchFamily="34" charset="0"/>
              <a:buChar char="•"/>
            </a:pPr>
            <a:r>
              <a:rPr lang="es-ES" sz="1400" dirty="0" smtClean="0"/>
              <a:t> La aplicación soportando la ontología debe adaptarse a un entorno cambiante, así como la misma ontología debe adaptarse también (evolución de la ontología). Los aspectos a evolucionar son la extensión de la ontología por medio de nuevas entradas léxicas, cambio del significado de las entradas léxicas, o que partes de la ontología se vuelvan obsoletas (no se necesiten más).</a:t>
            </a:r>
            <a:endParaRPr kumimoji="0" lang="es-E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MARCO TEÓRICO</a:t>
            </a:r>
            <a:endParaRPr lang="es-ES" b="1" dirty="0"/>
          </a:p>
        </p:txBody>
      </p:sp>
      <p:sp>
        <p:nvSpPr>
          <p:cNvPr id="3" name="2 Marcador de contenido"/>
          <p:cNvSpPr>
            <a:spLocks noGrp="1"/>
          </p:cNvSpPr>
          <p:nvPr>
            <p:ph idx="1"/>
          </p:nvPr>
        </p:nvSpPr>
        <p:spPr>
          <a:xfrm>
            <a:off x="457200" y="1600201"/>
            <a:ext cx="8147248" cy="3989039"/>
          </a:xfrm>
        </p:spPr>
        <p:txBody>
          <a:bodyPr>
            <a:normAutofit/>
          </a:bodyPr>
          <a:lstStyle/>
          <a:p>
            <a:r>
              <a:rPr lang="es-ES" sz="3000" dirty="0" smtClean="0"/>
              <a:t>GESTIÓN DEL CONOCIMIENTO (KM), MAPAS DE CONOCIMIENTO (KMAP) Y ONTOLOGÍAS</a:t>
            </a:r>
          </a:p>
          <a:p>
            <a:r>
              <a:rPr lang="es-ES" sz="3000" dirty="0" smtClean="0"/>
              <a:t>ESTÁNDARES, WEB Y LENGUAJES DE MARCAS</a:t>
            </a:r>
          </a:p>
          <a:p>
            <a:r>
              <a:rPr lang="es-ES" sz="3000" dirty="0" smtClean="0"/>
              <a:t>RESOURCE DESCRIPTION FRAMEWORK (RDF), ONTOLOGÍAS Y WEB SEMÁNTICA</a:t>
            </a:r>
          </a:p>
          <a:p>
            <a:r>
              <a:rPr lang="es-ES" sz="3000" dirty="0" smtClean="0"/>
              <a:t>FRAMEWORKS Y YII FRAMEWORK</a:t>
            </a:r>
          </a:p>
          <a:p>
            <a:r>
              <a:rPr lang="es-ES" sz="3000" dirty="0" smtClean="0"/>
              <a:t>ENTORNO Y STACK DE COMPONENTES (XAMPP)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MODELO DE DATOS</a:t>
            </a:r>
            <a:endParaRPr lang="es-ES" dirty="0"/>
          </a:p>
        </p:txBody>
      </p:sp>
      <p:pic>
        <p:nvPicPr>
          <p:cNvPr id="4" name="3 Marcador de contenido" descr="figura22.png"/>
          <p:cNvPicPr>
            <a:picLocks noGrp="1" noChangeAspect="1"/>
          </p:cNvPicPr>
          <p:nvPr>
            <p:ph idx="1"/>
          </p:nvPr>
        </p:nvPicPr>
        <p:blipFill>
          <a:blip r:embed="rId2" cstate="print"/>
          <a:stretch>
            <a:fillRect/>
          </a:stretch>
        </p:blipFill>
        <p:spPr>
          <a:xfrm>
            <a:off x="467544" y="1484784"/>
            <a:ext cx="8229600" cy="4384398"/>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MVC, DIAGRAMAS Y FLUJO SEGÚN </a:t>
            </a:r>
            <a:r>
              <a:rPr lang="es-ES" dirty="0" err="1" smtClean="0"/>
              <a:t>Yii</a:t>
            </a:r>
            <a:r>
              <a:rPr lang="es-ES" dirty="0" smtClean="0"/>
              <a:t> FRAMEWORK</a:t>
            </a:r>
            <a:endParaRPr lang="es-ES" dirty="0"/>
          </a:p>
        </p:txBody>
      </p:sp>
      <p:pic>
        <p:nvPicPr>
          <p:cNvPr id="4" name="3 Imagen" descr="figura23.png"/>
          <p:cNvPicPr>
            <a:picLocks noChangeAspect="1"/>
          </p:cNvPicPr>
          <p:nvPr/>
        </p:nvPicPr>
        <p:blipFill>
          <a:blip r:embed="rId2" cstate="print"/>
          <a:stretch>
            <a:fillRect/>
          </a:stretch>
        </p:blipFill>
        <p:spPr>
          <a:xfrm>
            <a:off x="755576" y="2276872"/>
            <a:ext cx="3810000" cy="2857500"/>
          </a:xfrm>
          <a:prstGeom prst="rect">
            <a:avLst/>
          </a:prstGeom>
        </p:spPr>
      </p:pic>
      <p:pic>
        <p:nvPicPr>
          <p:cNvPr id="5" name="4 Imagen" descr="figura24.png"/>
          <p:cNvPicPr>
            <a:picLocks noChangeAspect="1"/>
          </p:cNvPicPr>
          <p:nvPr/>
        </p:nvPicPr>
        <p:blipFill>
          <a:blip r:embed="rId3" cstate="print"/>
          <a:stretch>
            <a:fillRect/>
          </a:stretch>
        </p:blipFill>
        <p:spPr>
          <a:xfrm>
            <a:off x="5004048" y="1556792"/>
            <a:ext cx="3431458" cy="4248472"/>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INSTALACIÓN, IMPLEMENTACIÓN Y DESPLIEGUE</a:t>
            </a:r>
            <a:endParaRPr lang="es-ES" dirty="0"/>
          </a:p>
        </p:txBody>
      </p:sp>
      <p:pic>
        <p:nvPicPr>
          <p:cNvPr id="4" name="3 Imagen" descr="figura25.png"/>
          <p:cNvPicPr>
            <a:picLocks noChangeAspect="1"/>
          </p:cNvPicPr>
          <p:nvPr/>
        </p:nvPicPr>
        <p:blipFill>
          <a:blip r:embed="rId2" cstate="print"/>
          <a:stretch>
            <a:fillRect/>
          </a:stretch>
        </p:blipFill>
        <p:spPr>
          <a:xfrm>
            <a:off x="9324528" y="1556792"/>
            <a:ext cx="8090867" cy="3572481"/>
          </a:xfrm>
          <a:prstGeom prst="rect">
            <a:avLst/>
          </a:prstGeom>
        </p:spPr>
      </p:pic>
      <p:pic>
        <p:nvPicPr>
          <p:cNvPr id="5" name="4 Imagen" descr="figura26.png"/>
          <p:cNvPicPr>
            <a:picLocks noChangeAspect="1"/>
          </p:cNvPicPr>
          <p:nvPr/>
        </p:nvPicPr>
        <p:blipFill>
          <a:blip r:embed="rId3" cstate="print"/>
          <a:stretch>
            <a:fillRect/>
          </a:stretch>
        </p:blipFill>
        <p:spPr>
          <a:xfrm>
            <a:off x="9900592" y="2060848"/>
            <a:ext cx="4286250" cy="1905000"/>
          </a:xfrm>
          <a:prstGeom prst="rect">
            <a:avLst/>
          </a:prstGeom>
        </p:spPr>
      </p:pic>
      <p:pic>
        <p:nvPicPr>
          <p:cNvPr id="6" name="5 Imagen" descr="figura27.png"/>
          <p:cNvPicPr>
            <a:picLocks noChangeAspect="1"/>
          </p:cNvPicPr>
          <p:nvPr/>
        </p:nvPicPr>
        <p:blipFill>
          <a:blip r:embed="rId4" cstate="print"/>
          <a:stretch>
            <a:fillRect/>
          </a:stretch>
        </p:blipFill>
        <p:spPr>
          <a:xfrm>
            <a:off x="10260632" y="2276872"/>
            <a:ext cx="5904656" cy="3790568"/>
          </a:xfrm>
          <a:prstGeom prst="rect">
            <a:avLst/>
          </a:prstGeom>
        </p:spPr>
      </p:pic>
      <p:pic>
        <p:nvPicPr>
          <p:cNvPr id="7" name="6 Imagen" descr="figura28.png"/>
          <p:cNvPicPr>
            <a:picLocks noChangeAspect="1"/>
          </p:cNvPicPr>
          <p:nvPr/>
        </p:nvPicPr>
        <p:blipFill>
          <a:blip r:embed="rId5" cstate="print"/>
          <a:stretch>
            <a:fillRect/>
          </a:stretch>
        </p:blipFill>
        <p:spPr>
          <a:xfrm>
            <a:off x="10764687" y="2660302"/>
            <a:ext cx="4824537" cy="3567051"/>
          </a:xfrm>
          <a:prstGeom prst="rect">
            <a:avLst/>
          </a:prstGeom>
        </p:spPr>
      </p:pic>
      <p:pic>
        <p:nvPicPr>
          <p:cNvPr id="8" name="7 Imagen" descr="figura29.png"/>
          <p:cNvPicPr>
            <a:picLocks noChangeAspect="1"/>
          </p:cNvPicPr>
          <p:nvPr/>
        </p:nvPicPr>
        <p:blipFill>
          <a:blip r:embed="rId6" cstate="print"/>
          <a:stretch>
            <a:fillRect/>
          </a:stretch>
        </p:blipFill>
        <p:spPr>
          <a:xfrm>
            <a:off x="11196736" y="3068960"/>
            <a:ext cx="4577464" cy="33843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9.71323E-7 L -0.96996 0.00208 " pathEditMode="relative" rAng="0" ptsTypes="AA">
                                      <p:cBhvr>
                                        <p:cTn id="6" dur="2000" fill="hold"/>
                                        <p:tgtEl>
                                          <p:spTgt spid="4"/>
                                        </p:tgtEl>
                                        <p:attrNameLst>
                                          <p:attrName>ppt_x</p:attrName>
                                          <p:attrName>ppt_y</p:attrName>
                                        </p:attrNameLst>
                                      </p:cBhvr>
                                      <p:rCtr x="-485" y="1"/>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5E-6 4.57909E-6 L -0.96684 -0.00232 " pathEditMode="relative" rAng="0" ptsTypes="AA">
                                      <p:cBhvr>
                                        <p:cTn id="10" dur="2000" fill="hold"/>
                                        <p:tgtEl>
                                          <p:spTgt spid="5"/>
                                        </p:tgtEl>
                                        <p:attrNameLst>
                                          <p:attrName>ppt_x</p:attrName>
                                          <p:attrName>ppt_y</p:attrName>
                                        </p:attrNameLst>
                                      </p:cBhvr>
                                      <p:rCtr x="-484" y="-1"/>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4.72222E-6 -5.82794E-7 L -0.94497 -0.00324 " pathEditMode="relative" rAng="0" ptsTypes="AA">
                                      <p:cBhvr>
                                        <p:cTn id="14" dur="2000" fill="hold"/>
                                        <p:tgtEl>
                                          <p:spTgt spid="6"/>
                                        </p:tgtEl>
                                        <p:attrNameLst>
                                          <p:attrName>ppt_x</p:attrName>
                                          <p:attrName>ppt_y</p:attrName>
                                        </p:attrNameLst>
                                      </p:cBhvr>
                                      <p:rCtr x="-473" y="-2"/>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2.22222E-6 2.7012E-6 L -0.90156 -0.00093 " pathEditMode="relative" rAng="0" ptsTypes="AA">
                                      <p:cBhvr>
                                        <p:cTn id="18" dur="2000" fill="hold"/>
                                        <p:tgtEl>
                                          <p:spTgt spid="7"/>
                                        </p:tgtEl>
                                        <p:attrNameLst>
                                          <p:attrName>ppt_x</p:attrName>
                                          <p:attrName>ppt_y</p:attrName>
                                        </p:attrNameLst>
                                      </p:cBhvr>
                                      <p:rCtr x="-451" y="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3.61111E-6 -7.67808E-7 L -0.8724 -0.00532 " pathEditMode="relative" rAng="0" ptsTypes="AA">
                                      <p:cBhvr>
                                        <p:cTn id="22" dur="2000" fill="hold"/>
                                        <p:tgtEl>
                                          <p:spTgt spid="8"/>
                                        </p:tgtEl>
                                        <p:attrNameLst>
                                          <p:attrName>ppt_x</p:attrName>
                                          <p:attrName>ppt_y</p:attrName>
                                        </p:attrNameLst>
                                      </p:cBhvr>
                                      <p:rCtr x="-436" y="-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LIBRERÍAS Y HERRAMIENTAS EXTERNAS (1/3)</a:t>
            </a:r>
            <a:endParaRPr lang="es-ES" dirty="0"/>
          </a:p>
        </p:txBody>
      </p:sp>
      <p:sp>
        <p:nvSpPr>
          <p:cNvPr id="3" name="2 Marcador de contenido"/>
          <p:cNvSpPr>
            <a:spLocks noGrp="1"/>
          </p:cNvSpPr>
          <p:nvPr>
            <p:ph idx="1"/>
          </p:nvPr>
        </p:nvSpPr>
        <p:spPr>
          <a:xfrm>
            <a:off x="457200" y="1600201"/>
            <a:ext cx="4618856" cy="676672"/>
          </a:xfrm>
        </p:spPr>
        <p:txBody>
          <a:bodyPr>
            <a:normAutofit/>
          </a:bodyPr>
          <a:lstStyle/>
          <a:p>
            <a:r>
              <a:rPr lang="en-US" dirty="0" smtClean="0"/>
              <a:t>ARC RDF Classes for PHP</a:t>
            </a:r>
            <a:endParaRPr lang="es-ES" dirty="0"/>
          </a:p>
        </p:txBody>
      </p:sp>
      <p:pic>
        <p:nvPicPr>
          <p:cNvPr id="4" name="3 Imagen" descr="semsolarc200.png"/>
          <p:cNvPicPr>
            <a:picLocks noChangeAspect="1"/>
          </p:cNvPicPr>
          <p:nvPr/>
        </p:nvPicPr>
        <p:blipFill>
          <a:blip r:embed="rId2" cstate="print"/>
          <a:stretch>
            <a:fillRect/>
          </a:stretch>
        </p:blipFill>
        <p:spPr>
          <a:xfrm>
            <a:off x="1907704" y="2636912"/>
            <a:ext cx="6371429" cy="259047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LIBRERÍAS Y HERRAMIENTAS EXTERNAS (2/3)</a:t>
            </a:r>
            <a:endParaRPr lang="es-ES" dirty="0"/>
          </a:p>
        </p:txBody>
      </p:sp>
      <p:sp>
        <p:nvSpPr>
          <p:cNvPr id="3" name="2 Marcador de contenido"/>
          <p:cNvSpPr>
            <a:spLocks noGrp="1"/>
          </p:cNvSpPr>
          <p:nvPr>
            <p:ph idx="1"/>
          </p:nvPr>
        </p:nvSpPr>
        <p:spPr>
          <a:xfrm>
            <a:off x="457200" y="1600201"/>
            <a:ext cx="2170584" cy="676672"/>
          </a:xfrm>
        </p:spPr>
        <p:txBody>
          <a:bodyPr>
            <a:normAutofit/>
          </a:bodyPr>
          <a:lstStyle/>
          <a:p>
            <a:r>
              <a:rPr lang="es-ES" dirty="0" smtClean="0"/>
              <a:t>Springy.js</a:t>
            </a:r>
          </a:p>
        </p:txBody>
      </p:sp>
      <p:pic>
        <p:nvPicPr>
          <p:cNvPr id="5" name="4 Imagen" descr="springyjs00.png"/>
          <p:cNvPicPr>
            <a:picLocks noChangeAspect="1"/>
          </p:cNvPicPr>
          <p:nvPr/>
        </p:nvPicPr>
        <p:blipFill>
          <a:blip r:embed="rId2" cstate="print"/>
          <a:stretch>
            <a:fillRect/>
          </a:stretch>
        </p:blipFill>
        <p:spPr>
          <a:xfrm>
            <a:off x="3059832" y="2276872"/>
            <a:ext cx="4619048" cy="345714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LIBRERÍAS Y HERRAMIENTAS EXTERNAS (3/3)</a:t>
            </a:r>
            <a:endParaRPr lang="es-ES" dirty="0"/>
          </a:p>
        </p:txBody>
      </p:sp>
      <p:sp>
        <p:nvSpPr>
          <p:cNvPr id="3" name="2 Marcador de contenido"/>
          <p:cNvSpPr>
            <a:spLocks noGrp="1"/>
          </p:cNvSpPr>
          <p:nvPr>
            <p:ph idx="1"/>
          </p:nvPr>
        </p:nvSpPr>
        <p:spPr>
          <a:xfrm>
            <a:off x="457200" y="1600201"/>
            <a:ext cx="2170584" cy="676672"/>
          </a:xfrm>
        </p:spPr>
        <p:txBody>
          <a:bodyPr>
            <a:normAutofit/>
          </a:bodyPr>
          <a:lstStyle/>
          <a:p>
            <a:r>
              <a:rPr lang="es-ES" dirty="0" err="1" smtClean="0"/>
              <a:t>Fancybox</a:t>
            </a:r>
            <a:endParaRPr lang="es-ES" dirty="0" smtClean="0"/>
          </a:p>
        </p:txBody>
      </p:sp>
      <p:pic>
        <p:nvPicPr>
          <p:cNvPr id="6" name="5 Imagen" descr="fancybox00.png"/>
          <p:cNvPicPr>
            <a:picLocks noChangeAspect="1"/>
          </p:cNvPicPr>
          <p:nvPr/>
        </p:nvPicPr>
        <p:blipFill>
          <a:blip r:embed="rId2" cstate="print"/>
          <a:stretch>
            <a:fillRect/>
          </a:stretch>
        </p:blipFill>
        <p:spPr>
          <a:xfrm>
            <a:off x="3203848" y="2564904"/>
            <a:ext cx="4209524" cy="218095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CONTROL &amp; CIERRE</a:t>
            </a:r>
            <a:endParaRPr lang="es-ES" b="1" dirty="0"/>
          </a:p>
        </p:txBody>
      </p:sp>
      <p:sp>
        <p:nvSpPr>
          <p:cNvPr id="3" name="2 Marcador de contenido"/>
          <p:cNvSpPr>
            <a:spLocks noGrp="1"/>
          </p:cNvSpPr>
          <p:nvPr>
            <p:ph idx="1"/>
          </p:nvPr>
        </p:nvSpPr>
        <p:spPr>
          <a:xfrm>
            <a:off x="457200" y="1600200"/>
            <a:ext cx="3970784" cy="4525963"/>
          </a:xfrm>
        </p:spPr>
        <p:txBody>
          <a:bodyPr/>
          <a:lstStyle/>
          <a:p>
            <a:r>
              <a:rPr lang="es-ES" dirty="0" smtClean="0"/>
              <a:t>Versiones, </a:t>
            </a:r>
            <a:r>
              <a:rPr lang="es-ES" dirty="0" err="1" smtClean="0"/>
              <a:t>BackUps</a:t>
            </a:r>
            <a:r>
              <a:rPr lang="es-ES" dirty="0" smtClean="0"/>
              <a:t>, CVS, </a:t>
            </a:r>
            <a:r>
              <a:rPr lang="es-ES" dirty="0" err="1" smtClean="0"/>
              <a:t>Github</a:t>
            </a:r>
            <a:r>
              <a:rPr lang="es-ES" dirty="0" smtClean="0"/>
              <a:t>.</a:t>
            </a:r>
          </a:p>
          <a:p>
            <a:r>
              <a:rPr lang="es-ES" dirty="0" smtClean="0"/>
              <a:t>Control de cronograma.</a:t>
            </a:r>
          </a:p>
          <a:p>
            <a:r>
              <a:rPr lang="es-ES" dirty="0" smtClean="0"/>
              <a:t>Seguimiento de hitos.</a:t>
            </a:r>
          </a:p>
          <a:p>
            <a:r>
              <a:rPr lang="es-ES" dirty="0" smtClean="0"/>
              <a:t>Pruebas de funcionalidad.</a:t>
            </a:r>
            <a:endParaRPr lang="es-ES" dirty="0"/>
          </a:p>
        </p:txBody>
      </p:sp>
      <p:sp>
        <p:nvSpPr>
          <p:cNvPr id="4" name="2 Marcador de contenido"/>
          <p:cNvSpPr txBox="1">
            <a:spLocks/>
          </p:cNvSpPr>
          <p:nvPr/>
        </p:nvSpPr>
        <p:spPr>
          <a:xfrm>
            <a:off x="4860032" y="1556792"/>
            <a:ext cx="375476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s-ES" sz="3200" b="0" i="0" u="none" strike="noStrike" kern="1200" cap="none" spc="0" normalizeH="0" baseline="0" noProof="0" dirty="0" smtClean="0">
                <a:ln>
                  <a:noFill/>
                </a:ln>
                <a:solidFill>
                  <a:schemeClr val="tx1"/>
                </a:solidFill>
                <a:effectLst/>
                <a:uLnTx/>
                <a:uFillTx/>
                <a:latin typeface="+mn-lt"/>
                <a:ea typeface="+mn-ea"/>
                <a:cs typeface="+mn-cs"/>
              </a:rPr>
              <a:t>Reporte final.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s-ES" sz="3200" dirty="0" smtClean="0"/>
              <a:t>Entregables.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s-ES" sz="3200" b="0" i="0" u="none" strike="noStrike" kern="1200" cap="none" spc="0" normalizeH="0" baseline="0" noProof="0" dirty="0" smtClean="0">
                <a:ln>
                  <a:noFill/>
                </a:ln>
                <a:solidFill>
                  <a:schemeClr val="tx1"/>
                </a:solidFill>
                <a:effectLst/>
                <a:uLnTx/>
                <a:uFillTx/>
                <a:latin typeface="+mn-lt"/>
                <a:ea typeface="+mn-ea"/>
                <a:cs typeface="+mn-cs"/>
              </a:rPr>
              <a:t>Documentación y Socialización.</a:t>
            </a:r>
            <a:endParaRPr kumimoji="0" lang="es-E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4 Imagen" descr="cerrado.gif"/>
          <p:cNvPicPr>
            <a:picLocks noChangeAspect="1"/>
          </p:cNvPicPr>
          <p:nvPr/>
        </p:nvPicPr>
        <p:blipFill>
          <a:blip r:embed="rId2" cstate="print"/>
          <a:stretch>
            <a:fillRect/>
          </a:stretch>
        </p:blipFill>
        <p:spPr>
          <a:xfrm>
            <a:off x="6660232" y="4005064"/>
            <a:ext cx="1977735" cy="1957958"/>
          </a:xfrm>
          <a:prstGeom prst="rect">
            <a:avLst/>
          </a:prstGeom>
        </p:spPr>
      </p:pic>
      <p:pic>
        <p:nvPicPr>
          <p:cNvPr id="6" name="5 Imagen" descr="github.jpg"/>
          <p:cNvPicPr>
            <a:picLocks noChangeAspect="1"/>
          </p:cNvPicPr>
          <p:nvPr/>
        </p:nvPicPr>
        <p:blipFill>
          <a:blip r:embed="rId3" cstate="print"/>
          <a:stretch>
            <a:fillRect/>
          </a:stretch>
        </p:blipFill>
        <p:spPr>
          <a:xfrm>
            <a:off x="4355976" y="4005064"/>
            <a:ext cx="1788790" cy="20034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RESULTADOS (1/3)</a:t>
            </a:r>
            <a:endParaRPr lang="es-ES" b="1" dirty="0"/>
          </a:p>
        </p:txBody>
      </p:sp>
      <p:sp>
        <p:nvSpPr>
          <p:cNvPr id="3" name="2 Marcador de contenido"/>
          <p:cNvSpPr>
            <a:spLocks noGrp="1"/>
          </p:cNvSpPr>
          <p:nvPr>
            <p:ph idx="1"/>
          </p:nvPr>
        </p:nvSpPr>
        <p:spPr/>
        <p:txBody>
          <a:bodyPr>
            <a:normAutofit fontScale="92500"/>
          </a:bodyPr>
          <a:lstStyle/>
          <a:p>
            <a:r>
              <a:rPr lang="es-ES" dirty="0" smtClean="0"/>
              <a:t>Formulación de jerarquía de conceptos y clases describiendo los recursos organizacionales en un nivel táctico y estratégico.</a:t>
            </a:r>
          </a:p>
          <a:p>
            <a:r>
              <a:rPr lang="es-ES" dirty="0" smtClean="0"/>
              <a:t>Vocabulario del MCO en el lenguaje estándar recomendación del W3C RDF/XML.</a:t>
            </a:r>
          </a:p>
          <a:p>
            <a:r>
              <a:rPr lang="es-ES" dirty="0" smtClean="0"/>
              <a:t>Arquitectura, plataforma y </a:t>
            </a:r>
            <a:r>
              <a:rPr lang="es-ES" dirty="0" err="1" smtClean="0"/>
              <a:t>stack</a:t>
            </a:r>
            <a:r>
              <a:rPr lang="es-ES" dirty="0" smtClean="0"/>
              <a:t> de componentes apropiadas para implementar la aplicación web soportando el vocabulario implementado.</a:t>
            </a:r>
            <a:endParaRPr lang="es-E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RESULTADOS (2/3)</a:t>
            </a:r>
            <a:endParaRPr lang="es-ES" b="1" dirty="0"/>
          </a:p>
        </p:txBody>
      </p:sp>
      <p:sp>
        <p:nvSpPr>
          <p:cNvPr id="3" name="2 Marcador de contenido"/>
          <p:cNvSpPr>
            <a:spLocks noGrp="1"/>
          </p:cNvSpPr>
          <p:nvPr>
            <p:ph idx="1"/>
          </p:nvPr>
        </p:nvSpPr>
        <p:spPr/>
        <p:txBody>
          <a:bodyPr>
            <a:normAutofit fontScale="92500"/>
          </a:bodyPr>
          <a:lstStyle/>
          <a:p>
            <a:r>
              <a:rPr lang="es-ES" dirty="0" smtClean="0"/>
              <a:t>Aplicación web implementada usando un </a:t>
            </a:r>
            <a:r>
              <a:rPr lang="es-ES" dirty="0" err="1" smtClean="0"/>
              <a:t>framework</a:t>
            </a:r>
            <a:r>
              <a:rPr lang="es-ES" dirty="0" smtClean="0"/>
              <a:t> PHP OO proporcionando el sistema básico que provee las funcionalidades a los usuarios de la misma.</a:t>
            </a:r>
          </a:p>
          <a:p>
            <a:r>
              <a:rPr lang="es-ES" dirty="0" smtClean="0"/>
              <a:t>Sistema integrando la aplicación web con el vocabulario RDF/XML implementado del MCO.</a:t>
            </a:r>
          </a:p>
          <a:p>
            <a:r>
              <a:rPr lang="es-ES" dirty="0" smtClean="0"/>
              <a:t>S.I. con funcionalidad de Mapa de Conocimiento (</a:t>
            </a:r>
            <a:r>
              <a:rPr lang="es-ES" dirty="0" err="1" smtClean="0"/>
              <a:t>KMap</a:t>
            </a:r>
            <a:r>
              <a:rPr lang="es-ES" dirty="0" smtClean="0"/>
              <a:t>) sobre plataforma web enfocado en Gestión de Conocimiento Organizacional (KM).</a:t>
            </a:r>
            <a:endParaRPr lang="es-E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RESULTADOS (3/3)</a:t>
            </a:r>
            <a:endParaRPr lang="es-ES" b="1" dirty="0"/>
          </a:p>
        </p:txBody>
      </p:sp>
      <p:sp>
        <p:nvSpPr>
          <p:cNvPr id="3" name="2 Marcador de contenido"/>
          <p:cNvSpPr>
            <a:spLocks noGrp="1"/>
          </p:cNvSpPr>
          <p:nvPr>
            <p:ph idx="1"/>
          </p:nvPr>
        </p:nvSpPr>
        <p:spPr/>
        <p:txBody>
          <a:bodyPr/>
          <a:lstStyle/>
          <a:p>
            <a:r>
              <a:rPr lang="es-ES" dirty="0" smtClean="0"/>
              <a:t>Los entregables/tangibles del proyecto </a:t>
            </a:r>
            <a:r>
              <a:rPr lang="es-ES" dirty="0" err="1" smtClean="0"/>
              <a:t>KMap</a:t>
            </a:r>
            <a:r>
              <a:rPr lang="es-ES" dirty="0" smtClean="0"/>
              <a:t> son:</a:t>
            </a:r>
          </a:p>
          <a:p>
            <a:pPr lvl="1"/>
            <a:r>
              <a:rPr lang="es-ES" dirty="0" smtClean="0"/>
              <a:t>Paquete para instalación y despliegue de la aplicación web funcional.</a:t>
            </a:r>
          </a:p>
          <a:p>
            <a:pPr lvl="1"/>
            <a:r>
              <a:rPr lang="es-ES" dirty="0" smtClean="0"/>
              <a:t>Manual y documentación técnica.</a:t>
            </a:r>
          </a:p>
          <a:p>
            <a:pPr lvl="1"/>
            <a:r>
              <a:rPr lang="es-ES" dirty="0" smtClean="0"/>
              <a:t>Manual y documentación de usuario.</a:t>
            </a:r>
            <a:endParaRPr lang="es-E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sz="4000" dirty="0" smtClean="0"/>
              <a:t>GESTIÓN DEL CONOCIMIENTO (KM)</a:t>
            </a:r>
            <a:endParaRPr lang="es-ES" sz="4000" b="1" dirty="0"/>
          </a:p>
        </p:txBody>
      </p:sp>
      <p:sp>
        <p:nvSpPr>
          <p:cNvPr id="3" name="2 Marcador de contenido"/>
          <p:cNvSpPr>
            <a:spLocks noGrp="1"/>
          </p:cNvSpPr>
          <p:nvPr>
            <p:ph idx="1"/>
          </p:nvPr>
        </p:nvSpPr>
        <p:spPr>
          <a:xfrm>
            <a:off x="457200" y="1600201"/>
            <a:ext cx="5482952" cy="3989039"/>
          </a:xfrm>
        </p:spPr>
        <p:txBody>
          <a:bodyPr>
            <a:normAutofit fontScale="92500" lnSpcReduction="20000"/>
          </a:bodyPr>
          <a:lstStyle/>
          <a:p>
            <a:r>
              <a:rPr lang="es-ES" sz="1600" dirty="0" smtClean="0"/>
              <a:t>Concierne con la obtención, acceso, y mantenimiento del conocimiento en una organización. Ha emergido como una de las actividades clave de los negocios grandes porque ellos ven el conocimiento interno como un activo intelectual del cual pueden obtener gran productividad, crear nuevo valor, e incrementar su competitividad (</a:t>
            </a:r>
            <a:r>
              <a:rPr lang="es-ES" sz="1600" dirty="0" err="1" smtClean="0"/>
              <a:t>Antoniou</a:t>
            </a:r>
            <a:r>
              <a:rPr lang="es-ES" sz="1600" dirty="0" smtClean="0"/>
              <a:t> y van </a:t>
            </a:r>
            <a:r>
              <a:rPr lang="es-ES" sz="1600" dirty="0" err="1" smtClean="0"/>
              <a:t>Harmelen</a:t>
            </a:r>
            <a:r>
              <a:rPr lang="es-ES" sz="1600" dirty="0" smtClean="0"/>
              <a:t>, 2008).</a:t>
            </a:r>
          </a:p>
          <a:p>
            <a:r>
              <a:rPr lang="es-ES" sz="1600" dirty="0" smtClean="0"/>
              <a:t>Comprende un rango de estrategias y prácticas usadas en una organización para identificar, crear, representar, distribuir y habilitar la adopción de comprensión y experiencias. Esta comprensión y experiencias comprenden conocimiento, ya sea encarnado en individuos o embebido en procesos o prácticas organizacionales. Los esfuerzos de KM típicamente se concentran en objetivos organizacionales como desempeño mejorado, ventaja competitiva, innovación, compartir lecciones aprendidas, integración y mejoramiento continuo de la organización (</a:t>
            </a:r>
            <a:r>
              <a:rPr lang="es-ES" sz="1600" dirty="0" err="1" smtClean="0"/>
              <a:t>Daconta</a:t>
            </a:r>
            <a:r>
              <a:rPr lang="es-ES" sz="1600" dirty="0" smtClean="0"/>
              <a:t> et al., 2003).</a:t>
            </a:r>
          </a:p>
          <a:p>
            <a:r>
              <a:rPr lang="es-ES" sz="1600" dirty="0" smtClean="0"/>
              <a:t>Disciplina que comprende las herramientas, técnicas y procesos para el manejo más efectivo y eficiente de los activos intelectuales de una organización (Davies et al., 2003).</a:t>
            </a:r>
          </a:p>
        </p:txBody>
      </p:sp>
      <p:pic>
        <p:nvPicPr>
          <p:cNvPr id="4" name="3 Imagen" descr="km.jpg"/>
          <p:cNvPicPr>
            <a:picLocks noChangeAspect="1"/>
          </p:cNvPicPr>
          <p:nvPr/>
        </p:nvPicPr>
        <p:blipFill>
          <a:blip r:embed="rId2" cstate="print"/>
          <a:stretch>
            <a:fillRect/>
          </a:stretch>
        </p:blipFill>
        <p:spPr>
          <a:xfrm>
            <a:off x="6228184" y="1412776"/>
            <a:ext cx="2777841" cy="219303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CONCLUSIONES</a:t>
            </a:r>
            <a:endParaRPr lang="es-ES" b="1" dirty="0"/>
          </a:p>
        </p:txBody>
      </p:sp>
      <p:sp>
        <p:nvSpPr>
          <p:cNvPr id="3" name="2 Marcador de contenido"/>
          <p:cNvSpPr>
            <a:spLocks noGrp="1"/>
          </p:cNvSpPr>
          <p:nvPr>
            <p:ph idx="1"/>
          </p:nvPr>
        </p:nvSpPr>
        <p:spPr/>
        <p:txBody>
          <a:bodyPr>
            <a:normAutofit fontScale="85000" lnSpcReduction="10000"/>
          </a:bodyPr>
          <a:lstStyle/>
          <a:p>
            <a:r>
              <a:rPr lang="es-ES" sz="2500" dirty="0" smtClean="0"/>
              <a:t>El complejo flujo de información y el acelerado avance de las T.I. hacen que las organizaciones se releguen ante los actuales y nuevos retos que deben enfrentar.</a:t>
            </a:r>
          </a:p>
          <a:p>
            <a:r>
              <a:rPr lang="es-ES" sz="2500" dirty="0" smtClean="0"/>
              <a:t>La Gestión del Conocimiento y la Gestión Tecnológica son disciplinas fundamentales en el éxito organizacional.</a:t>
            </a:r>
          </a:p>
          <a:p>
            <a:r>
              <a:rPr lang="es-ES" sz="2500" dirty="0" smtClean="0"/>
              <a:t>El conocimiento es y debe ser el activo fundamental, original y propio de una organización y lo que le da su identidad frente a las demás.</a:t>
            </a:r>
          </a:p>
          <a:p>
            <a:r>
              <a:rPr lang="es-ES" sz="2500" dirty="0" smtClean="0"/>
              <a:t>Es importante ejercer una KM acorde con las técnicas y estándares actuales y que no retrase el avance tecnológico de la organización.</a:t>
            </a:r>
          </a:p>
          <a:p>
            <a:r>
              <a:rPr lang="es-ES" sz="2500" dirty="0" smtClean="0"/>
              <a:t>Técnicas de Ingeniería del Conocimiento y Representación del Conocimiento se presentan como un enfoque adecuado para modelar el dominio de conceptos y clases que conciernen a una organización.</a:t>
            </a:r>
          </a:p>
          <a:p>
            <a:r>
              <a:rPr lang="es-ES" sz="2500" dirty="0" smtClean="0"/>
              <a:t>Es importante usar estándares y plataformas convencionales como la web incluso para actividades clave como la KM.</a:t>
            </a:r>
            <a:endParaRPr lang="es-ES" sz="25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RECOMENDACIONES</a:t>
            </a:r>
            <a:endParaRPr lang="es-ES" b="1" dirty="0"/>
          </a:p>
        </p:txBody>
      </p:sp>
      <p:sp>
        <p:nvSpPr>
          <p:cNvPr id="3" name="2 Marcador de contenido"/>
          <p:cNvSpPr>
            <a:spLocks noGrp="1"/>
          </p:cNvSpPr>
          <p:nvPr>
            <p:ph idx="1"/>
          </p:nvPr>
        </p:nvSpPr>
        <p:spPr/>
        <p:txBody>
          <a:bodyPr>
            <a:normAutofit fontScale="92500" lnSpcReduction="20000"/>
          </a:bodyPr>
          <a:lstStyle/>
          <a:p>
            <a:r>
              <a:rPr lang="es-ES" dirty="0" smtClean="0"/>
              <a:t>Por estar enfocado en los niveles táctico y estratégico, el MCO debe ser una visión genérica y holística de la realidad organizacional.</a:t>
            </a:r>
          </a:p>
          <a:p>
            <a:r>
              <a:rPr lang="es-ES" dirty="0" smtClean="0"/>
              <a:t>Diseñar el MCO con un modelo de BD en mente.</a:t>
            </a:r>
          </a:p>
          <a:p>
            <a:r>
              <a:rPr lang="es-ES" dirty="0" smtClean="0"/>
              <a:t>Usar </a:t>
            </a:r>
            <a:r>
              <a:rPr lang="es-ES" dirty="0" err="1" smtClean="0"/>
              <a:t>frameworks</a:t>
            </a:r>
            <a:r>
              <a:rPr lang="es-ES" dirty="0" smtClean="0"/>
              <a:t> o técnicas que automaticen la creación de código repetitivo.</a:t>
            </a:r>
          </a:p>
          <a:p>
            <a:r>
              <a:rPr lang="es-ES" dirty="0" smtClean="0"/>
              <a:t>Usar lenguajes y herramientas de </a:t>
            </a:r>
            <a:r>
              <a:rPr lang="es-ES" dirty="0" err="1" smtClean="0"/>
              <a:t>serialización</a:t>
            </a:r>
            <a:r>
              <a:rPr lang="es-ES" dirty="0" smtClean="0"/>
              <a:t> para escribir el vocabulario a implementar.</a:t>
            </a:r>
          </a:p>
          <a:p>
            <a:r>
              <a:rPr lang="es-ES" dirty="0" smtClean="0"/>
              <a:t>Acogerse a los estándares y recomendaciones y usar plataformas y tecnologías web.</a:t>
            </a:r>
            <a:endParaRPr lang="es-E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GRACIAS</a:t>
            </a:r>
            <a:endParaRPr lang="es-ES" b="1" dirty="0"/>
          </a:p>
        </p:txBody>
      </p:sp>
      <p:pic>
        <p:nvPicPr>
          <p:cNvPr id="5" name="4 Imagen" descr="shutdown.jpg"/>
          <p:cNvPicPr>
            <a:picLocks noChangeAspect="1"/>
          </p:cNvPicPr>
          <p:nvPr/>
        </p:nvPicPr>
        <p:blipFill>
          <a:blip r:embed="rId2" cstate="print"/>
          <a:stretch>
            <a:fillRect/>
          </a:stretch>
        </p:blipFill>
        <p:spPr>
          <a:xfrm>
            <a:off x="2915816" y="1556792"/>
            <a:ext cx="3353392" cy="40770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sz="4000" dirty="0" smtClean="0"/>
              <a:t>MAPAS DE CONOCIMIENTO (KMAP)</a:t>
            </a:r>
            <a:endParaRPr lang="es-ES" sz="4000" b="1" dirty="0"/>
          </a:p>
        </p:txBody>
      </p:sp>
      <p:sp>
        <p:nvSpPr>
          <p:cNvPr id="3" name="2 Marcador de contenido"/>
          <p:cNvSpPr>
            <a:spLocks noGrp="1"/>
          </p:cNvSpPr>
          <p:nvPr>
            <p:ph idx="1"/>
          </p:nvPr>
        </p:nvSpPr>
        <p:spPr>
          <a:xfrm>
            <a:off x="457200" y="1600201"/>
            <a:ext cx="4978896" cy="3989039"/>
          </a:xfrm>
        </p:spPr>
        <p:txBody>
          <a:bodyPr>
            <a:normAutofit fontScale="77500" lnSpcReduction="20000"/>
          </a:bodyPr>
          <a:lstStyle/>
          <a:p>
            <a:r>
              <a:rPr lang="es-ES" sz="2000" dirty="0" smtClean="0"/>
              <a:t>Herramienta de apoyo para la gestión del conocimiento, herramienta que apoya la identificación de recursos y procesos para facilitar la interacción y socialización de conocimiento entre los actores de la organización.</a:t>
            </a:r>
          </a:p>
          <a:p>
            <a:r>
              <a:rPr lang="es-ES" sz="2000" dirty="0" smtClean="0"/>
              <a:t>De acuerdo con PÉREZ, D. &amp; DRESSLER, M. (2007), los mapas de conocimiento son “directorios que facilitan la localización del conocimiento dentro de la organización mediante el desarrollo de guías y listados de personas, o documentos, por áreas de actividad o materias de dominio”, que con apoyo de la tecnología son publicados como directorios o gráficos que muestran en dónde se encuentra el conocimiento (DAVENPORT, T. &amp; PRUSAK, L.; 1998).</a:t>
            </a:r>
          </a:p>
          <a:p>
            <a:r>
              <a:rPr lang="es-ES" sz="2000" dirty="0" smtClean="0"/>
              <a:t>Se conciben como representaciones visuales del conocimiento y se convierten en un sitio para encontrar respuestas de una manera más rápida en la organización (UNIVERSIDAD EAFIT; S.F.).</a:t>
            </a:r>
          </a:p>
        </p:txBody>
      </p:sp>
      <p:pic>
        <p:nvPicPr>
          <p:cNvPr id="4" name="3 Imagen" descr="kmap.gif"/>
          <p:cNvPicPr>
            <a:picLocks noChangeAspect="1"/>
          </p:cNvPicPr>
          <p:nvPr/>
        </p:nvPicPr>
        <p:blipFill>
          <a:blip r:embed="rId2" cstate="print"/>
          <a:stretch>
            <a:fillRect/>
          </a:stretch>
        </p:blipFill>
        <p:spPr>
          <a:xfrm>
            <a:off x="5580112" y="1556792"/>
            <a:ext cx="3345519" cy="40770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z="4000" dirty="0" smtClean="0"/>
              <a:t>ONTOLOGÍAS</a:t>
            </a:r>
            <a:endParaRPr lang="es-ES" sz="4000" b="1" dirty="0"/>
          </a:p>
        </p:txBody>
      </p:sp>
      <p:sp>
        <p:nvSpPr>
          <p:cNvPr id="3" name="2 Marcador de contenido"/>
          <p:cNvSpPr>
            <a:spLocks noGrp="1"/>
          </p:cNvSpPr>
          <p:nvPr>
            <p:ph idx="1"/>
          </p:nvPr>
        </p:nvSpPr>
        <p:spPr>
          <a:xfrm>
            <a:off x="457200" y="1600201"/>
            <a:ext cx="5626968" cy="3989039"/>
          </a:xfrm>
        </p:spPr>
        <p:txBody>
          <a:bodyPr>
            <a:normAutofit fontScale="85000" lnSpcReduction="20000"/>
          </a:bodyPr>
          <a:lstStyle/>
          <a:p>
            <a:r>
              <a:rPr lang="es-ES" sz="1600" dirty="0" smtClean="0"/>
              <a:t>Un vocabulario preciso con el que el conocimiento puede ser representado. El vocabulario nos permite especificar cuáles entidades serán representadas, cómo pueden ser agrupadas, y cuáles relaciones las conectan unas a otras (Segaran et al., 2009).</a:t>
            </a:r>
          </a:p>
          <a:p>
            <a:r>
              <a:rPr lang="es-ES" sz="1600" dirty="0" smtClean="0"/>
              <a:t>Es decir que se puede entender ontología como una entidad o unidad que organiza todo lo existente en el mundo en una jerarquía de categorías (Russel y </a:t>
            </a:r>
            <a:r>
              <a:rPr lang="es-ES" sz="1600" dirty="0" err="1" smtClean="0"/>
              <a:t>Norvig</a:t>
            </a:r>
            <a:r>
              <a:rPr lang="es-ES" sz="1600" dirty="0" smtClean="0"/>
              <a:t>, 2004).</a:t>
            </a:r>
          </a:p>
          <a:p>
            <a:r>
              <a:rPr lang="es-ES" sz="1600" dirty="0" smtClean="0"/>
              <a:t>Unidad que define las palabras y conceptos comunes (el significado) usados para describir y representar un área del conocimiento (</a:t>
            </a:r>
            <a:r>
              <a:rPr lang="es-ES" sz="1600" dirty="0" err="1" smtClean="0"/>
              <a:t>Daconta</a:t>
            </a:r>
            <a:r>
              <a:rPr lang="es-ES" sz="1600" dirty="0" smtClean="0"/>
              <a:t> et al., 2003).</a:t>
            </a:r>
          </a:p>
          <a:p>
            <a:r>
              <a:rPr lang="es-ES" sz="1600" dirty="0" smtClean="0"/>
              <a:t>Producto de ingeniería consistente de un vocabulario específico usado para describir [una parte de] la realidad, más un conjunto explícito de </a:t>
            </a:r>
            <a:r>
              <a:rPr lang="es-ES" sz="1600" dirty="0" err="1" smtClean="0"/>
              <a:t>asumpciones</a:t>
            </a:r>
            <a:r>
              <a:rPr lang="es-ES" sz="1600" dirty="0" smtClean="0"/>
              <a:t> que tienen que ver con el significado intencionado de ese vocabulario, en otras palabras, la especificación de una conceptualización (</a:t>
            </a:r>
            <a:r>
              <a:rPr lang="es-ES" sz="1600" dirty="0" err="1" smtClean="0"/>
              <a:t>Daconta</a:t>
            </a:r>
            <a:r>
              <a:rPr lang="es-ES" sz="1600" dirty="0" smtClean="0"/>
              <a:t> et al., 2003).</a:t>
            </a:r>
          </a:p>
          <a:p>
            <a:r>
              <a:rPr lang="es-ES" sz="1600" dirty="0" smtClean="0"/>
              <a:t>Entrelaza el entendimiento humano de símbolos con su </a:t>
            </a:r>
            <a:r>
              <a:rPr lang="es-ES" sz="1600" dirty="0" err="1" smtClean="0"/>
              <a:t>procesabilidad</a:t>
            </a:r>
            <a:r>
              <a:rPr lang="es-ES" sz="1600" dirty="0" smtClean="0"/>
              <a:t> por máquinas, facilita el compartimiento y re-uso de conocimiento y sobretodo promete </a:t>
            </a:r>
            <a:r>
              <a:rPr lang="es-ES" sz="1600" i="1" dirty="0" smtClean="0"/>
              <a:t>un entendimiento compartido y común de un dominio que puede ser comunicado entre personas y sistemas de aplicaciones </a:t>
            </a:r>
            <a:r>
              <a:rPr lang="es-ES" sz="1600" dirty="0" smtClean="0"/>
              <a:t>(Davies et al., 2003).</a:t>
            </a:r>
            <a:endParaRPr lang="es-ES" sz="1600" dirty="0"/>
          </a:p>
        </p:txBody>
      </p:sp>
      <p:pic>
        <p:nvPicPr>
          <p:cNvPr id="4" name="3 Imagen" descr="ontology.jpg"/>
          <p:cNvPicPr>
            <a:picLocks noChangeAspect="1"/>
          </p:cNvPicPr>
          <p:nvPr/>
        </p:nvPicPr>
        <p:blipFill>
          <a:blip r:embed="rId2" cstate="print"/>
          <a:stretch>
            <a:fillRect/>
          </a:stretch>
        </p:blipFill>
        <p:spPr>
          <a:xfrm>
            <a:off x="6372200" y="1628800"/>
            <a:ext cx="2588483" cy="30689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z="4000" dirty="0" smtClean="0"/>
              <a:t>ESTÁNDARES, WEB Y LENGUAJES DE MARCAS</a:t>
            </a:r>
            <a:endParaRPr lang="es-ES" sz="4000" b="1" dirty="0"/>
          </a:p>
        </p:txBody>
      </p:sp>
      <p:sp>
        <p:nvSpPr>
          <p:cNvPr id="3" name="2 Marcador de contenido"/>
          <p:cNvSpPr>
            <a:spLocks noGrp="1"/>
          </p:cNvSpPr>
          <p:nvPr>
            <p:ph idx="1"/>
          </p:nvPr>
        </p:nvSpPr>
        <p:spPr>
          <a:xfrm>
            <a:off x="457200" y="1600201"/>
            <a:ext cx="8003232" cy="532655"/>
          </a:xfrm>
        </p:spPr>
        <p:txBody>
          <a:bodyPr>
            <a:normAutofit fontScale="85000" lnSpcReduction="10000"/>
          </a:bodyPr>
          <a:lstStyle/>
          <a:p>
            <a:r>
              <a:rPr lang="es-ES" sz="2500" dirty="0" smtClean="0"/>
              <a:t>SGML, HTML, XML, XHTML, XML </a:t>
            </a:r>
            <a:r>
              <a:rPr lang="es-ES" sz="2500" dirty="0" err="1" smtClean="0"/>
              <a:t>Schema</a:t>
            </a:r>
            <a:r>
              <a:rPr lang="es-ES" sz="2500" dirty="0" smtClean="0"/>
              <a:t>, RDF, RDF </a:t>
            </a:r>
            <a:r>
              <a:rPr lang="es-ES" sz="2500" dirty="0" err="1" smtClean="0"/>
              <a:t>Schema</a:t>
            </a:r>
            <a:r>
              <a:rPr lang="es-ES" sz="2500" dirty="0" smtClean="0"/>
              <a:t>, OWL.</a:t>
            </a:r>
            <a:endParaRPr lang="es-ES" sz="2500" dirty="0"/>
          </a:p>
        </p:txBody>
      </p:sp>
      <p:pic>
        <p:nvPicPr>
          <p:cNvPr id="4" name="3 Imagen" descr="figura03.png"/>
          <p:cNvPicPr>
            <a:picLocks noChangeAspect="1"/>
          </p:cNvPicPr>
          <p:nvPr/>
        </p:nvPicPr>
        <p:blipFill>
          <a:blip r:embed="rId2" cstate="print"/>
          <a:stretch>
            <a:fillRect/>
          </a:stretch>
        </p:blipFill>
        <p:spPr>
          <a:xfrm>
            <a:off x="179513" y="2708921"/>
            <a:ext cx="2880320" cy="2576536"/>
          </a:xfrm>
          <a:prstGeom prst="rect">
            <a:avLst/>
          </a:prstGeom>
        </p:spPr>
      </p:pic>
      <p:pic>
        <p:nvPicPr>
          <p:cNvPr id="5" name="4 Imagen" descr="figura04.png"/>
          <p:cNvPicPr>
            <a:picLocks noChangeAspect="1"/>
          </p:cNvPicPr>
          <p:nvPr/>
        </p:nvPicPr>
        <p:blipFill>
          <a:blip r:embed="rId3" cstate="print"/>
          <a:stretch>
            <a:fillRect/>
          </a:stretch>
        </p:blipFill>
        <p:spPr>
          <a:xfrm>
            <a:off x="3203848" y="2708920"/>
            <a:ext cx="2824469" cy="2160240"/>
          </a:xfrm>
          <a:prstGeom prst="rect">
            <a:avLst/>
          </a:prstGeom>
        </p:spPr>
      </p:pic>
      <p:pic>
        <p:nvPicPr>
          <p:cNvPr id="6" name="5 Imagen" descr="figura05.png"/>
          <p:cNvPicPr>
            <a:picLocks noChangeAspect="1"/>
          </p:cNvPicPr>
          <p:nvPr/>
        </p:nvPicPr>
        <p:blipFill>
          <a:blip r:embed="rId4" cstate="print"/>
          <a:stretch>
            <a:fillRect/>
          </a:stretch>
        </p:blipFill>
        <p:spPr>
          <a:xfrm>
            <a:off x="6156176" y="2708920"/>
            <a:ext cx="2808441" cy="26520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z="4000" dirty="0" smtClean="0"/>
              <a:t>RESOURCE DESCRIPTION FRAMEWORK (RDF), ONTOLOGÍAS Y WEB SEMÁNTICA</a:t>
            </a:r>
            <a:endParaRPr lang="es-ES" sz="4000" b="1" dirty="0"/>
          </a:p>
        </p:txBody>
      </p:sp>
      <p:sp>
        <p:nvSpPr>
          <p:cNvPr id="3" name="2 Marcador de contenido"/>
          <p:cNvSpPr>
            <a:spLocks noGrp="1"/>
          </p:cNvSpPr>
          <p:nvPr>
            <p:ph idx="1"/>
          </p:nvPr>
        </p:nvSpPr>
        <p:spPr>
          <a:xfrm>
            <a:off x="457200" y="1600201"/>
            <a:ext cx="5050904" cy="2404863"/>
          </a:xfrm>
        </p:spPr>
        <p:txBody>
          <a:bodyPr>
            <a:normAutofit/>
          </a:bodyPr>
          <a:lstStyle/>
          <a:p>
            <a:r>
              <a:rPr lang="es-ES" sz="2500" dirty="0" smtClean="0"/>
              <a:t>PRINCIPIOS</a:t>
            </a:r>
          </a:p>
          <a:p>
            <a:r>
              <a:rPr lang="es-ES" sz="2500" dirty="0" smtClean="0"/>
              <a:t>RDF Y TRIPLETAS</a:t>
            </a:r>
          </a:p>
          <a:p>
            <a:r>
              <a:rPr lang="es-ES" sz="2500" dirty="0" smtClean="0"/>
              <a:t>LOS ELEMENTOS BÁSICOS DE RDF</a:t>
            </a:r>
          </a:p>
          <a:p>
            <a:r>
              <a:rPr lang="es-ES" sz="2500" dirty="0" smtClean="0"/>
              <a:t>RDF Y ONTOLOGÍAS</a:t>
            </a:r>
          </a:p>
          <a:p>
            <a:r>
              <a:rPr lang="es-ES" sz="2500" dirty="0" smtClean="0"/>
              <a:t>RDF Y WEB SEMÁNTICA</a:t>
            </a:r>
            <a:endParaRPr lang="es-ES" sz="2500" dirty="0"/>
          </a:p>
        </p:txBody>
      </p:sp>
      <p:pic>
        <p:nvPicPr>
          <p:cNvPr id="7" name="6 Imagen" descr="figura06.png"/>
          <p:cNvPicPr>
            <a:picLocks noChangeAspect="1"/>
          </p:cNvPicPr>
          <p:nvPr/>
        </p:nvPicPr>
        <p:blipFill>
          <a:blip r:embed="rId2" cstate="print"/>
          <a:stretch>
            <a:fillRect/>
          </a:stretch>
        </p:blipFill>
        <p:spPr>
          <a:xfrm>
            <a:off x="179512" y="4293096"/>
            <a:ext cx="4392488" cy="1152373"/>
          </a:xfrm>
          <a:prstGeom prst="rect">
            <a:avLst/>
          </a:prstGeom>
        </p:spPr>
      </p:pic>
      <p:pic>
        <p:nvPicPr>
          <p:cNvPr id="8" name="7 Imagen" descr="figura07.png"/>
          <p:cNvPicPr>
            <a:picLocks noChangeAspect="1"/>
          </p:cNvPicPr>
          <p:nvPr/>
        </p:nvPicPr>
        <p:blipFill>
          <a:blip r:embed="rId3" cstate="print"/>
          <a:stretch>
            <a:fillRect/>
          </a:stretch>
        </p:blipFill>
        <p:spPr>
          <a:xfrm>
            <a:off x="4788024" y="4293096"/>
            <a:ext cx="4180938" cy="13997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4000" dirty="0" smtClean="0"/>
              <a:t>FRAMEWORKS Y YII FRAMEWORK</a:t>
            </a:r>
            <a:endParaRPr lang="es-ES" sz="4000" b="1" dirty="0"/>
          </a:p>
        </p:txBody>
      </p:sp>
      <p:sp>
        <p:nvSpPr>
          <p:cNvPr id="3" name="2 Marcador de contenido"/>
          <p:cNvSpPr>
            <a:spLocks noGrp="1"/>
          </p:cNvSpPr>
          <p:nvPr>
            <p:ph idx="1"/>
          </p:nvPr>
        </p:nvSpPr>
        <p:spPr>
          <a:xfrm>
            <a:off x="457200" y="1600201"/>
            <a:ext cx="8219256" cy="1828799"/>
          </a:xfrm>
        </p:spPr>
        <p:txBody>
          <a:bodyPr>
            <a:normAutofit/>
          </a:bodyPr>
          <a:lstStyle/>
          <a:p>
            <a:r>
              <a:rPr lang="es-ES" sz="2500" dirty="0" smtClean="0"/>
              <a:t>Estructura conceptual y tecnológica de soporte definido, normalmente con artefactos o módulos de software concretos, con base a la cual otro proyecto de software puede ser más fácilmente organizado y desarrollado.</a:t>
            </a:r>
            <a:endParaRPr lang="es-ES" sz="2500" dirty="0"/>
          </a:p>
        </p:txBody>
      </p:sp>
      <p:pic>
        <p:nvPicPr>
          <p:cNvPr id="6" name="5 Imagen" descr="figura08a.png"/>
          <p:cNvPicPr>
            <a:picLocks noChangeAspect="1"/>
          </p:cNvPicPr>
          <p:nvPr/>
        </p:nvPicPr>
        <p:blipFill>
          <a:blip r:embed="rId2" cstate="print"/>
          <a:stretch>
            <a:fillRect/>
          </a:stretch>
        </p:blipFill>
        <p:spPr>
          <a:xfrm>
            <a:off x="971600" y="3717032"/>
            <a:ext cx="6905625" cy="1495425"/>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1832</TotalTime>
  <Words>1667</Words>
  <Application>Microsoft Office PowerPoint</Application>
  <PresentationFormat>Presentación en pantalla (4:3)</PresentationFormat>
  <Paragraphs>129</Paragraphs>
  <Slides>42</Slides>
  <Notes>0</Notes>
  <HiddenSlides>0</HiddenSlides>
  <MMClips>0</MMClips>
  <ScaleCrop>false</ScaleCrop>
  <HeadingPairs>
    <vt:vector size="4" baseType="variant">
      <vt:variant>
        <vt:lpstr>Tema</vt:lpstr>
      </vt:variant>
      <vt:variant>
        <vt:i4>1</vt:i4>
      </vt:variant>
      <vt:variant>
        <vt:lpstr>Títulos de diapositiva</vt:lpstr>
      </vt:variant>
      <vt:variant>
        <vt:i4>42</vt:i4>
      </vt:variant>
    </vt:vector>
  </HeadingPairs>
  <TitlesOfParts>
    <vt:vector size="43" baseType="lpstr">
      <vt:lpstr>Tema de Office</vt:lpstr>
      <vt:lpstr>IMPLEMENTACIÓN DE UN MAPA DE CONOCIMIENTO SOBRE PLATAFORMA WEB USANDO ONTOLOGÍAS PARA GESTIÓN DE CONOCIMIENTO ORGANIZACIONAL</vt:lpstr>
      <vt:lpstr>OBJETIVOS</vt:lpstr>
      <vt:lpstr>MARCO TEÓRICO</vt:lpstr>
      <vt:lpstr>GESTIÓN DEL CONOCIMIENTO (KM)</vt:lpstr>
      <vt:lpstr>MAPAS DE CONOCIMIENTO (KMAP)</vt:lpstr>
      <vt:lpstr>ONTOLOGÍAS</vt:lpstr>
      <vt:lpstr>ESTÁNDARES, WEB Y LENGUAJES DE MARCAS</vt:lpstr>
      <vt:lpstr>RESOURCE DESCRIPTION FRAMEWORK (RDF), ONTOLOGÍAS Y WEB SEMÁNTICA</vt:lpstr>
      <vt:lpstr>FRAMEWORKS Y YII FRAMEWORK</vt:lpstr>
      <vt:lpstr>ENTORNO Y STACK DE COMPONENTES (XAMPP)</vt:lpstr>
      <vt:lpstr>DESARROLLO DEL PROYECTO</vt:lpstr>
      <vt:lpstr>INICIO</vt:lpstr>
      <vt:lpstr>PLANEACIÓN (1/4)</vt:lpstr>
      <vt:lpstr>PLANEACIÓN (2/4)</vt:lpstr>
      <vt:lpstr>PLANEACIÓN (3/4)</vt:lpstr>
      <vt:lpstr>PLANEACIÓN (4/4)</vt:lpstr>
      <vt:lpstr>EJECUCIÓN</vt:lpstr>
      <vt:lpstr>EJECUCIÓN</vt:lpstr>
      <vt:lpstr>EJECUCIÓN</vt:lpstr>
      <vt:lpstr>EJECUCIÓN</vt:lpstr>
      <vt:lpstr>CONSTRUCCIÓN DEL VOCABULARIO</vt:lpstr>
      <vt:lpstr>ESTUDIO DE FACTIBILIDAD</vt:lpstr>
      <vt:lpstr>ESTUDIO DE FACTIBILIDAD</vt:lpstr>
      <vt:lpstr>FASE INICIAL</vt:lpstr>
      <vt:lpstr>FASE DE REFINAMIENTO (1/4)</vt:lpstr>
      <vt:lpstr>FASE DE REFINAMIENTO (2/4)</vt:lpstr>
      <vt:lpstr>FASE DE REFINAMIENTO (3/4)</vt:lpstr>
      <vt:lpstr>FASE DE REFINAMIENTO (4/4)</vt:lpstr>
      <vt:lpstr>EVALUACIÓN, MANTENIMIENTO Y EVOLUCIÓN</vt:lpstr>
      <vt:lpstr>MODELO DE DATOS</vt:lpstr>
      <vt:lpstr>MVC, DIAGRAMAS Y FLUJO SEGÚN Yii FRAMEWORK</vt:lpstr>
      <vt:lpstr>INSTALACIÓN, IMPLEMENTACIÓN Y DESPLIEGUE</vt:lpstr>
      <vt:lpstr>LIBRERÍAS Y HERRAMIENTAS EXTERNAS (1/3)</vt:lpstr>
      <vt:lpstr>LIBRERÍAS Y HERRAMIENTAS EXTERNAS (2/3)</vt:lpstr>
      <vt:lpstr>LIBRERÍAS Y HERRAMIENTAS EXTERNAS (3/3)</vt:lpstr>
      <vt:lpstr>CONTROL &amp; CIERRE</vt:lpstr>
      <vt:lpstr>RESULTADOS (1/3)</vt:lpstr>
      <vt:lpstr>RESULTADOS (2/3)</vt:lpstr>
      <vt:lpstr>RESULTADOS (3/3)</vt:lpstr>
      <vt:lpstr>CONCLUSIONES</vt:lpstr>
      <vt:lpstr>RECOMENDACIONES</vt:lpstr>
      <vt:lpstr>GRACIAS</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IMPLEMENTACIÓN DE UN MAPA DE CONOCIMIENTO SOBRE PLATAFORMA WEB USANDO ONTOLOGÍAS PARA GESTIÓN DE CONOCIMIENTO ORGANIZACIONAL</dc:title>
  <dc:creator>Admin Ultimate</dc:creator>
  <cp:lastModifiedBy>Admin Ultimate</cp:lastModifiedBy>
  <cp:revision>136</cp:revision>
  <dcterms:created xsi:type="dcterms:W3CDTF">2013-02-04T22:30:16Z</dcterms:created>
  <dcterms:modified xsi:type="dcterms:W3CDTF">2013-06-04T17:44:08Z</dcterms:modified>
</cp:coreProperties>
</file>